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4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99" r:id="rId8"/>
    <p:sldId id="262" r:id="rId9"/>
    <p:sldId id="263" r:id="rId10"/>
    <p:sldId id="292" r:id="rId11"/>
    <p:sldId id="264" r:id="rId12"/>
    <p:sldId id="301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96" r:id="rId24"/>
    <p:sldId id="297" r:id="rId25"/>
    <p:sldId id="275" r:id="rId26"/>
    <p:sldId id="276" r:id="rId27"/>
    <p:sldId id="277" r:id="rId28"/>
    <p:sldId id="281" r:id="rId29"/>
    <p:sldId id="295" r:id="rId30"/>
    <p:sldId id="294" r:id="rId31"/>
    <p:sldId id="303" r:id="rId32"/>
    <p:sldId id="278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3" r:id="rId4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dvolená sekcia" id="{43145E91-7085-419A-A138-B9C6F8C17F9F}">
          <p14:sldIdLst>
            <p14:sldId id="256"/>
            <p14:sldId id="257"/>
            <p14:sldId id="258"/>
            <p14:sldId id="259"/>
            <p14:sldId id="260"/>
            <p14:sldId id="261"/>
            <p14:sldId id="299"/>
            <p14:sldId id="262"/>
            <p14:sldId id="263"/>
            <p14:sldId id="292"/>
            <p14:sldId id="264"/>
            <p14:sldId id="301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96"/>
            <p14:sldId id="297"/>
            <p14:sldId id="275"/>
            <p14:sldId id="276"/>
            <p14:sldId id="277"/>
            <p14:sldId id="281"/>
            <p14:sldId id="295"/>
            <p14:sldId id="294"/>
            <p14:sldId id="303"/>
            <p14:sldId id="278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108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EEA30-9ED2-4FF3-BAA1-32F9AB8265FD}" type="datetimeFigureOut">
              <a:rPr lang="sk-SK" smtClean="0"/>
              <a:t>17. 8. 2020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7F33A4-70FD-4B5A-ADD6-FCD6416A441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5087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dirty="0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tnerskadohoda.gov.sk/302-sk/usmernenia-a-manualy/" TargetMode="External"/><Relationship Id="rId2" Type="http://schemas.openxmlformats.org/officeDocument/2006/relationships/hyperlink" Target="https://www.itms2014.s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35792" y="410965"/>
            <a:ext cx="9091660" cy="6185043"/>
          </a:xfrm>
        </p:spPr>
        <p:txBody>
          <a:bodyPr anchor="t"/>
          <a:lstStyle/>
          <a:p>
            <a:pPr algn="ctr"/>
            <a:r>
              <a:rPr lang="sk-SK" dirty="0"/>
              <a:t/>
            </a:r>
            <a:br>
              <a:rPr lang="sk-SK" dirty="0"/>
            </a:br>
            <a:r>
              <a:rPr lang="sk-SK" sz="4400" dirty="0"/>
              <a:t>Usmernenie </a:t>
            </a:r>
            <a:r>
              <a:rPr lang="sk-SK" sz="4400" dirty="0" smtClean="0"/>
              <a:t>k </a:t>
            </a:r>
            <a:r>
              <a:rPr lang="sk-SK" sz="4400" dirty="0"/>
              <a:t>podávaniu </a:t>
            </a:r>
            <a:r>
              <a:rPr lang="sk-SK" sz="4400" dirty="0" smtClean="0"/>
              <a:t/>
            </a:r>
            <a:br>
              <a:rPr lang="sk-SK" sz="4400" dirty="0" smtClean="0"/>
            </a:br>
            <a:r>
              <a:rPr lang="sk-SK" sz="4400" dirty="0" smtClean="0"/>
              <a:t>žiadosti </a:t>
            </a:r>
            <a:br>
              <a:rPr lang="sk-SK" sz="4400" dirty="0" smtClean="0"/>
            </a:br>
            <a:r>
              <a:rPr lang="sk-SK" sz="4400" dirty="0" smtClean="0"/>
              <a:t>o </a:t>
            </a:r>
            <a:r>
              <a:rPr lang="sk-SK" sz="4400" dirty="0"/>
              <a:t>poskytnutie pomoci vo forme úľav na environmentálnych daniach </a:t>
            </a:r>
            <a:br>
              <a:rPr lang="sk-SK" sz="4400" dirty="0"/>
            </a:br>
            <a:r>
              <a:rPr lang="sk-SK" sz="4400" dirty="0" smtClean="0"/>
              <a:t>(ZELENÁ NAFTA 2020) </a:t>
            </a:r>
            <a:r>
              <a:rPr lang="sk-SK" dirty="0"/>
              <a:t> </a:t>
            </a:r>
            <a:r>
              <a:rPr lang="sk-SK" dirty="0" smtClean="0"/>
              <a:t/>
            </a:r>
            <a:br>
              <a:rPr lang="sk-SK" dirty="0" smtClean="0"/>
            </a:br>
            <a: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  <a:t>v zmysle zákona </a:t>
            </a:r>
            <a:r>
              <a:rPr lang="sk-SK" sz="1600" dirty="0">
                <a:solidFill>
                  <a:schemeClr val="bg2">
                    <a:lumMod val="50000"/>
                  </a:schemeClr>
                </a:solidFill>
              </a:rPr>
              <a:t>č. 43/2019 Z. z. o poskytnutí pomoci v poľnohospodárskej </a:t>
            </a:r>
            <a: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  <a:t>prvovýrobe </a:t>
            </a:r>
            <a:b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  <a:t>a v zmysle </a:t>
            </a:r>
            <a:r>
              <a:rPr lang="sk-SK" sz="1600" dirty="0">
                <a:solidFill>
                  <a:schemeClr val="bg2">
                    <a:lumMod val="50000"/>
                  </a:schemeClr>
                </a:solidFill>
              </a:rPr>
              <a:t>schémy štátnej pomoci </a:t>
            </a:r>
            <a: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  <a:t>na </a:t>
            </a:r>
            <a:r>
              <a:rPr lang="sk-SK" sz="1600" dirty="0">
                <a:solidFill>
                  <a:schemeClr val="bg2">
                    <a:lumMod val="50000"/>
                  </a:schemeClr>
                </a:solidFill>
              </a:rPr>
              <a:t>poskytovanie pomoci vo forme úľav na environmentálnych daniach </a:t>
            </a:r>
            <a:r>
              <a:rPr lang="pl-PL" sz="1600" dirty="0" smtClean="0">
                <a:solidFill>
                  <a:schemeClr val="bg2">
                    <a:lumMod val="50000"/>
                  </a:schemeClr>
                </a:solidFill>
              </a:rPr>
              <a:t>v </a:t>
            </a: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znení dodatku č. </a:t>
            </a:r>
            <a:r>
              <a:rPr lang="pl-PL" sz="1600" dirty="0" smtClean="0">
                <a:solidFill>
                  <a:schemeClr val="bg2">
                    <a:lumMod val="50000"/>
                  </a:schemeClr>
                </a:solidFill>
              </a:rPr>
              <a:t>1 </a:t>
            </a:r>
            <a:r>
              <a:rPr lang="pl-PL" sz="1600" b="1" dirty="0" smtClean="0">
                <a:solidFill>
                  <a:schemeClr val="bg2">
                    <a:lumMod val="50000"/>
                  </a:schemeClr>
                </a:solidFill>
              </a:rPr>
              <a:t>SA.54664</a:t>
            </a:r>
            <a:r>
              <a:rPr lang="pl-PL" sz="16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sz="16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sz="1600" dirty="0"/>
              <a:t/>
            </a:r>
            <a:br>
              <a:rPr lang="sk-SK" sz="1600" dirty="0"/>
            </a:br>
            <a:endParaRPr lang="sk-SK" sz="1600" dirty="0"/>
          </a:p>
        </p:txBody>
      </p:sp>
    </p:spTree>
    <p:extLst>
      <p:ext uri="{BB962C8B-B14F-4D97-AF65-F5344CB8AC3E}">
        <p14:creationId xmlns:p14="http://schemas.microsoft.com/office/powerpoint/2010/main" val="343964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Postup registrácie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768774" y="1471353"/>
            <a:ext cx="8990368" cy="5544589"/>
          </a:xfrm>
        </p:spPr>
        <p:txBody>
          <a:bodyPr>
            <a:normAutofit/>
          </a:bodyPr>
          <a:lstStyle/>
          <a:p>
            <a:r>
              <a:rPr lang="sk-SK" dirty="0" smtClean="0"/>
              <a:t>1. krok: žiadateľ zadá do webového prehliadača: </a:t>
            </a:r>
            <a:r>
              <a:rPr lang="sk-SK" dirty="0">
                <a:hlinkClick r:id="rId2"/>
              </a:rPr>
              <a:t>https://www.itms2014.sk</a:t>
            </a:r>
            <a:r>
              <a:rPr lang="sk-SK" dirty="0" smtClean="0">
                <a:hlinkClick r:id="rId2"/>
              </a:rPr>
              <a:t>/</a:t>
            </a:r>
            <a:endParaRPr lang="sk-SK" dirty="0" smtClean="0"/>
          </a:p>
          <a:p>
            <a:endParaRPr lang="sk-SK" dirty="0"/>
          </a:p>
          <a:p>
            <a:r>
              <a:rPr lang="sk-SK" dirty="0" smtClean="0"/>
              <a:t>2. krok: v pravom hornom rohu žiadateľ vyberie variant: „Prihlásenie“</a:t>
            </a:r>
          </a:p>
          <a:p>
            <a:endParaRPr lang="sk-SK" dirty="0" smtClean="0"/>
          </a:p>
          <a:p>
            <a:r>
              <a:rPr lang="sk-SK" dirty="0" smtClean="0"/>
              <a:t>Celým procesom bude žiadateľ inštruovaný pomocnými oknami</a:t>
            </a:r>
          </a:p>
          <a:p>
            <a:endParaRPr lang="sk-SK" dirty="0" smtClean="0"/>
          </a:p>
          <a:p>
            <a:endParaRPr lang="sk-SK" dirty="0"/>
          </a:p>
          <a:p>
            <a:endParaRPr lang="sk-SK" dirty="0" smtClean="0"/>
          </a:p>
          <a:p>
            <a:pPr marL="0" indent="0">
              <a:buNone/>
            </a:pPr>
            <a:r>
              <a:rPr lang="sk-SK" sz="1600" i="1" dirty="0" smtClean="0"/>
              <a:t>Doplňujúca informácia: </a:t>
            </a:r>
            <a:endParaRPr lang="sk-SK" sz="1600" i="1" dirty="0"/>
          </a:p>
          <a:p>
            <a:r>
              <a:rPr lang="sk-SK" sz="1600" i="1" dirty="0"/>
              <a:t>Pre žiadateľov je </a:t>
            </a:r>
            <a:r>
              <a:rPr lang="sk-SK" sz="1600" i="1" dirty="0" smtClean="0"/>
              <a:t>dostupné </a:t>
            </a:r>
            <a:r>
              <a:rPr lang="sk-SK" sz="1600" i="1" dirty="0"/>
              <a:t>video </a:t>
            </a:r>
            <a:r>
              <a:rPr lang="sk-SK" sz="1600" i="1" dirty="0" smtClean="0"/>
              <a:t>na stránke ITMS2014+ </a:t>
            </a:r>
            <a:r>
              <a:rPr lang="sk-SK" sz="1600" dirty="0">
                <a:hlinkClick r:id="rId2"/>
              </a:rPr>
              <a:t>https://www.itms2014.sk</a:t>
            </a:r>
            <a:r>
              <a:rPr lang="sk-SK" sz="1600" dirty="0" smtClean="0">
                <a:hlinkClick r:id="rId2"/>
              </a:rPr>
              <a:t>/</a:t>
            </a:r>
            <a:endParaRPr lang="sk-SK" sz="1600" i="1" dirty="0"/>
          </a:p>
          <a:p>
            <a:pPr algn="just"/>
            <a:r>
              <a:rPr lang="sk-SK" sz="1600" i="1" dirty="0" smtClean="0"/>
              <a:t>Podrobný popis jednotlivých funkcionalít ITMS2014+ je dostupné na adrese: </a:t>
            </a:r>
            <a:r>
              <a:rPr lang="sk-SK" sz="1600" i="1" dirty="0" smtClean="0">
                <a:hlinkClick r:id="rId3"/>
              </a:rPr>
              <a:t>http://</a:t>
            </a:r>
            <a:r>
              <a:rPr lang="sk-SK" sz="1600" i="1" dirty="0" err="1" smtClean="0">
                <a:hlinkClick r:id="rId3"/>
              </a:rPr>
              <a:t>www.partnerskadohoda.gov.sk</a:t>
            </a:r>
            <a:r>
              <a:rPr lang="sk-SK" sz="1600" i="1" dirty="0" smtClean="0">
                <a:hlinkClick r:id="rId3"/>
              </a:rPr>
              <a:t>/302-sk/usmernenia-a-</a:t>
            </a:r>
            <a:r>
              <a:rPr lang="sk-SK" sz="1600" i="1" dirty="0" err="1" smtClean="0">
                <a:hlinkClick r:id="rId3"/>
              </a:rPr>
              <a:t>manualy</a:t>
            </a:r>
            <a:r>
              <a:rPr lang="sk-SK" sz="1600" i="1" dirty="0" smtClean="0">
                <a:hlinkClick r:id="rId3"/>
              </a:rPr>
              <a:t>/</a:t>
            </a:r>
            <a:r>
              <a:rPr lang="sk-SK" sz="1600" i="1" dirty="0" smtClean="0"/>
              <a:t> </a:t>
            </a:r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045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 rotWithShape="1">
          <a:blip r:embed="rId2"/>
          <a:srcRect b="4200"/>
          <a:stretch/>
        </p:blipFill>
        <p:spPr>
          <a:xfrm>
            <a:off x="581890" y="668672"/>
            <a:ext cx="10667999" cy="5748754"/>
          </a:xfrm>
          <a:prstGeom prst="rect">
            <a:avLst/>
          </a:prstGeom>
        </p:spPr>
      </p:pic>
      <p:sp>
        <p:nvSpPr>
          <p:cNvPr id="6" name="Šípka nahor 5"/>
          <p:cNvSpPr/>
          <p:nvPr/>
        </p:nvSpPr>
        <p:spPr>
          <a:xfrm>
            <a:off x="10547786" y="1423247"/>
            <a:ext cx="187892" cy="918211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10352421" y="1118458"/>
            <a:ext cx="766514" cy="314109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BlokTextu 1"/>
          <p:cNvSpPr txBox="1"/>
          <p:nvPr/>
        </p:nvSpPr>
        <p:spPr>
          <a:xfrm>
            <a:off x="2618510" y="749126"/>
            <a:ext cx="989214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dirty="0" smtClean="0"/>
              <a:t>1. krok</a:t>
            </a:r>
            <a:endParaRPr lang="sk-SK" dirty="0"/>
          </a:p>
        </p:txBody>
      </p:sp>
      <p:sp>
        <p:nvSpPr>
          <p:cNvPr id="8" name="BlokTextu 7"/>
          <p:cNvSpPr txBox="1"/>
          <p:nvPr/>
        </p:nvSpPr>
        <p:spPr>
          <a:xfrm>
            <a:off x="9965310" y="2380976"/>
            <a:ext cx="989214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dirty="0" smtClean="0"/>
              <a:t>2. krok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08997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objekt pre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14" y="1868417"/>
            <a:ext cx="8155249" cy="4806219"/>
          </a:xfrm>
        </p:spPr>
      </p:pic>
      <p:sp>
        <p:nvSpPr>
          <p:cNvPr id="8" name="BlokTextu 7"/>
          <p:cNvSpPr txBox="1"/>
          <p:nvPr/>
        </p:nvSpPr>
        <p:spPr>
          <a:xfrm>
            <a:off x="5456138" y="2981825"/>
            <a:ext cx="2989218" cy="230832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sk-SK" dirty="0" smtClean="0"/>
          </a:p>
          <a:p>
            <a:pPr algn="r"/>
            <a:endParaRPr lang="sk-SK" dirty="0" smtClean="0"/>
          </a:p>
          <a:p>
            <a:pPr algn="r"/>
            <a:endParaRPr lang="sk-SK" dirty="0" smtClean="0"/>
          </a:p>
          <a:p>
            <a:pPr algn="r"/>
            <a:r>
              <a:rPr lang="sk-SK" dirty="0" smtClean="0"/>
              <a:t>3.Krok</a:t>
            </a:r>
          </a:p>
          <a:p>
            <a:pPr algn="ctr"/>
            <a:endParaRPr lang="sk-SK" dirty="0" smtClean="0"/>
          </a:p>
          <a:p>
            <a:pPr algn="ctr"/>
            <a:endParaRPr lang="sk-SK" dirty="0" smtClean="0"/>
          </a:p>
          <a:p>
            <a:pPr algn="ctr"/>
            <a:endParaRPr lang="sk-SK" dirty="0" smtClean="0"/>
          </a:p>
          <a:p>
            <a:pPr marL="342900" indent="-342900" algn="ctr">
              <a:buAutoNum type="arabicPeriod"/>
            </a:pPr>
            <a:endParaRPr lang="sk-SK" dirty="0"/>
          </a:p>
        </p:txBody>
      </p:sp>
      <p:sp>
        <p:nvSpPr>
          <p:cNvPr id="10" name="Zástupný objekt pre obsah 2"/>
          <p:cNvSpPr txBox="1">
            <a:spLocks/>
          </p:cNvSpPr>
          <p:nvPr/>
        </p:nvSpPr>
        <p:spPr>
          <a:xfrm>
            <a:off x="768773" y="485034"/>
            <a:ext cx="8990368" cy="1292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3. krok: žiadateľ sa prihlási pomocou používateľského e-mailu a hesla a v prípade, že disponuje elektronickým podpisom – prihlási sa cez občiansky preukaz </a:t>
            </a:r>
            <a:r>
              <a:rPr lang="sk-SK" dirty="0"/>
              <a:t>s elektronickým kontaktným čipom </a:t>
            </a:r>
            <a:r>
              <a:rPr lang="sk-SK" dirty="0" smtClean="0"/>
              <a:t>(</a:t>
            </a:r>
            <a:r>
              <a:rPr lang="sk-SK" dirty="0" err="1" smtClean="0"/>
              <a:t>eID</a:t>
            </a:r>
            <a:r>
              <a:rPr lang="sk-SK" dirty="0" smtClean="0"/>
              <a:t>)</a:t>
            </a:r>
          </a:p>
          <a:p>
            <a:pPr marL="0" indent="0">
              <a:buFont typeface="Wingdings 3" charset="2"/>
              <a:buNone/>
            </a:pPr>
            <a:endParaRPr lang="sk-SK" dirty="0" smtClean="0"/>
          </a:p>
          <a:p>
            <a:pPr marL="0" indent="0">
              <a:buFont typeface="Wingdings 3" charset="2"/>
              <a:buNone/>
            </a:pPr>
            <a:endParaRPr lang="sk-SK" dirty="0"/>
          </a:p>
        </p:txBody>
      </p:sp>
      <p:sp>
        <p:nvSpPr>
          <p:cNvPr id="5" name="BlokTextu 4"/>
          <p:cNvSpPr txBox="1"/>
          <p:nvPr/>
        </p:nvSpPr>
        <p:spPr>
          <a:xfrm>
            <a:off x="2547991" y="2981825"/>
            <a:ext cx="2797598" cy="230832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sk-SK" dirty="0" smtClean="0"/>
          </a:p>
          <a:p>
            <a:pPr algn="r"/>
            <a:endParaRPr lang="sk-SK" dirty="0"/>
          </a:p>
          <a:p>
            <a:pPr algn="r"/>
            <a:endParaRPr lang="sk-SK" dirty="0" smtClean="0"/>
          </a:p>
          <a:p>
            <a:r>
              <a:rPr lang="sk-SK" dirty="0" smtClean="0"/>
              <a:t>3.Krok</a:t>
            </a:r>
          </a:p>
          <a:p>
            <a:endParaRPr lang="sk-SK" dirty="0" smtClean="0"/>
          </a:p>
          <a:p>
            <a:pPr marL="342900" indent="-342900" algn="ctr">
              <a:buAutoNum type="arabicPeriod"/>
            </a:pPr>
            <a:endParaRPr lang="sk-SK" dirty="0" smtClean="0"/>
          </a:p>
          <a:p>
            <a:pPr marL="342900" indent="-342900" algn="ctr">
              <a:buAutoNum type="arabicPeriod"/>
            </a:pPr>
            <a:endParaRPr lang="sk-SK" dirty="0"/>
          </a:p>
          <a:p>
            <a:pPr algn="ctr"/>
            <a:endParaRPr lang="sk-SK" dirty="0"/>
          </a:p>
        </p:txBody>
      </p:sp>
      <p:sp>
        <p:nvSpPr>
          <p:cNvPr id="6" name="Šípka nahor 5"/>
          <p:cNvSpPr/>
          <p:nvPr/>
        </p:nvSpPr>
        <p:spPr>
          <a:xfrm rot="13720459">
            <a:off x="3483895" y="1644810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9" name="Šípka nahor 8"/>
          <p:cNvSpPr/>
          <p:nvPr/>
        </p:nvSpPr>
        <p:spPr>
          <a:xfrm rot="7892246">
            <a:off x="7058557" y="1637992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2295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377883" y="371364"/>
            <a:ext cx="8990368" cy="8506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/>
              <a:t>4</a:t>
            </a:r>
            <a:r>
              <a:rPr lang="sk-SK" dirty="0" smtClean="0"/>
              <a:t>. krok: po úspešnom prihlásení sa žiadateľovi zobrazí hlavná stránka</a:t>
            </a:r>
          </a:p>
          <a:p>
            <a:pPr marL="0" indent="0">
              <a:buFont typeface="Wingdings 3" charset="2"/>
              <a:buNone/>
            </a:pPr>
            <a:endParaRPr lang="sk-SK" dirty="0"/>
          </a:p>
        </p:txBody>
      </p:sp>
      <p:pic>
        <p:nvPicPr>
          <p:cNvPr id="5" name="Obrázok 4"/>
          <p:cNvPicPr/>
          <p:nvPr/>
        </p:nvPicPr>
        <p:blipFill rotWithShape="1">
          <a:blip r:embed="rId2"/>
          <a:srcRect t="19836" r="1176" b="7538"/>
          <a:stretch/>
        </p:blipFill>
        <p:spPr>
          <a:xfrm>
            <a:off x="377883" y="1221971"/>
            <a:ext cx="9647266" cy="4962697"/>
          </a:xfrm>
          <a:prstGeom prst="rect">
            <a:avLst/>
          </a:prstGeom>
        </p:spPr>
      </p:pic>
      <p:sp>
        <p:nvSpPr>
          <p:cNvPr id="2" name="Obdĺžnik 1"/>
          <p:cNvSpPr/>
          <p:nvPr/>
        </p:nvSpPr>
        <p:spPr>
          <a:xfrm>
            <a:off x="1729047" y="3956858"/>
            <a:ext cx="8246226" cy="2236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599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3624987" y="1679171"/>
            <a:ext cx="5419259" cy="4605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5. krok: na ľavej strane si žiadateľ klikne na „Iné dotácie“, kde sa mu zobrazí „Žiadosť o zelenú naftu“</a:t>
            </a:r>
          </a:p>
          <a:p>
            <a:pPr algn="just"/>
            <a:r>
              <a:rPr lang="sk-SK" dirty="0" smtClean="0"/>
              <a:t>V prípade, ak sa žiadateľovi nezobrazuje „Žiadosť o zelenú naftu“, nie je oprávneným žiadateľom na rok 2020 (napr. žiadateľ v roku 2019 choval zvieratá na rodné </a:t>
            </a:r>
            <a:r>
              <a:rPr lang="sk-SK" dirty="0" smtClean="0"/>
              <a:t>číslo a/alebo </a:t>
            </a:r>
            <a:r>
              <a:rPr lang="sk-SK" dirty="0" smtClean="0"/>
              <a:t>žiadateľ nemal podanú jednotnú žiadosť o priame platby na podporované plodiny v kampani </a:t>
            </a:r>
            <a:r>
              <a:rPr lang="sk-SK" dirty="0" smtClean="0"/>
              <a:t>2019)</a:t>
            </a:r>
            <a:endParaRPr lang="sk-SK" dirty="0" smtClean="0"/>
          </a:p>
          <a:p>
            <a:pPr algn="just"/>
            <a:r>
              <a:rPr lang="sk-SK" dirty="0" smtClean="0"/>
              <a:t>V prípade ďalších otázok sa žiadateľ môže obrátiť na</a:t>
            </a:r>
            <a:r>
              <a:rPr lang="sk-SK" dirty="0" smtClean="0">
                <a:solidFill>
                  <a:schemeClr val="accent2">
                    <a:lumMod val="75000"/>
                  </a:schemeClr>
                </a:solidFill>
              </a:rPr>
              <a:t> Pôdohospodársku platobnú </a:t>
            </a:r>
            <a:r>
              <a:rPr lang="sk-SK" dirty="0" smtClean="0">
                <a:solidFill>
                  <a:schemeClr val="accent2">
                    <a:lumMod val="75000"/>
                  </a:schemeClr>
                </a:solidFill>
              </a:rPr>
              <a:t>agentúru </a:t>
            </a:r>
          </a:p>
          <a:p>
            <a:pPr marL="0" indent="0" algn="just">
              <a:buNone/>
            </a:pPr>
            <a:r>
              <a:rPr lang="sk-SK" dirty="0" smtClean="0">
                <a:solidFill>
                  <a:schemeClr val="accent2">
                    <a:lumMod val="75000"/>
                  </a:schemeClr>
                </a:solidFill>
              </a:rPr>
              <a:t>			zelenanafta2019+@</a:t>
            </a:r>
            <a:r>
              <a:rPr lang="sk-SK" dirty="0" err="1" smtClean="0">
                <a:solidFill>
                  <a:schemeClr val="accent2">
                    <a:lumMod val="75000"/>
                  </a:schemeClr>
                </a:solidFill>
              </a:rPr>
              <a:t>apa.sk</a:t>
            </a:r>
            <a:endParaRPr lang="sk-SK" dirty="0"/>
          </a:p>
        </p:txBody>
      </p:sp>
      <p:pic>
        <p:nvPicPr>
          <p:cNvPr id="7" name="Zástupný objekt pre obsah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1"/>
          <a:stretch/>
        </p:blipFill>
        <p:spPr>
          <a:xfrm>
            <a:off x="1263722" y="507076"/>
            <a:ext cx="2212532" cy="6135277"/>
          </a:xfrm>
        </p:spPr>
      </p:pic>
      <p:sp>
        <p:nvSpPr>
          <p:cNvPr id="9" name="Šípka nahor 8"/>
          <p:cNvSpPr/>
          <p:nvPr/>
        </p:nvSpPr>
        <p:spPr>
          <a:xfrm rot="16200000">
            <a:off x="3688424" y="5034338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027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2000" dirty="0" smtClean="0">
                <a:solidFill>
                  <a:schemeClr val="tx1"/>
                </a:solidFill>
              </a:rPr>
              <a:t>5.A. krok: v prípade, že žiadateľ v roku 2019 podal žiadosť o zelenú naftu, zobrazí sa po kliknutí na ikonu „Žiadosť o zelenú naftu“  obrazovka, kde klikne na ikonu „Vytvoriť“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pic>
        <p:nvPicPr>
          <p:cNvPr id="5" name="Zástupný objekt pre obrázok 4"/>
          <p:cNvPicPr>
            <a:picLocks noGrp="1"/>
          </p:cNvPicPr>
          <p:nvPr>
            <p:ph idx="1"/>
          </p:nvPr>
        </p:nvPicPr>
        <p:blipFill rotWithShape="1">
          <a:blip r:embed="rId2"/>
          <a:srcRect t="20006" b="5477"/>
          <a:stretch/>
        </p:blipFill>
        <p:spPr>
          <a:xfrm>
            <a:off x="579467" y="1930400"/>
            <a:ext cx="9115058" cy="3374967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>
            <a:off x="1974773" y="2793077"/>
            <a:ext cx="465513" cy="18288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Šípka doľava 7"/>
          <p:cNvSpPr/>
          <p:nvPr/>
        </p:nvSpPr>
        <p:spPr>
          <a:xfrm>
            <a:off x="2440286" y="2385753"/>
            <a:ext cx="469169" cy="141316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chemeClr val="accent4"/>
              </a:solidFill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579467" y="5478087"/>
            <a:ext cx="927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>
                <a:solidFill>
                  <a:schemeClr val="bg1">
                    <a:lumMod val="50000"/>
                  </a:schemeClr>
                </a:solidFill>
              </a:rPr>
              <a:t>Pozn. Ak žiadateľ nemal v roku 2019 podanú žiadosť zobrazí sa mu priamo 6. krok</a:t>
            </a:r>
            <a:endParaRPr lang="sk-SK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071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/>
              <a:t>6</a:t>
            </a:r>
            <a:r>
              <a:rPr lang="sk-SK" dirty="0" smtClean="0"/>
              <a:t>. krok: žiadateľovi sa zobrazí úvodný text, ktorý si prečíta a následne klikne „Ďalej“ </a:t>
            </a:r>
            <a:endParaRPr lang="sk-SK" dirty="0"/>
          </a:p>
        </p:txBody>
      </p:sp>
      <p:pic>
        <p:nvPicPr>
          <p:cNvPr id="7" name="Zástupný objekt pre obsah 6"/>
          <p:cNvPicPr>
            <a:picLocks noGrp="1"/>
          </p:cNvPicPr>
          <p:nvPr>
            <p:ph idx="1"/>
          </p:nvPr>
        </p:nvPicPr>
        <p:blipFill rotWithShape="1">
          <a:blip r:embed="rId2"/>
          <a:srcRect t="16309" b="7414"/>
          <a:stretch/>
        </p:blipFill>
        <p:spPr>
          <a:xfrm>
            <a:off x="939338" y="1629296"/>
            <a:ext cx="8927869" cy="4438996"/>
          </a:xfrm>
          <a:prstGeom prst="rect">
            <a:avLst/>
          </a:prstGeom>
        </p:spPr>
      </p:pic>
      <p:sp>
        <p:nvSpPr>
          <p:cNvPr id="9" name="Šípka nahor 8"/>
          <p:cNvSpPr/>
          <p:nvPr/>
        </p:nvSpPr>
        <p:spPr>
          <a:xfrm rot="16200000">
            <a:off x="3933605" y="5108591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459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7. krok: žiadateľovi sa zobrazí žiadosť o zelenú naftu s prideleným unikátnym kódom, kde začína vyplňovaním časti Identifikácia žiadateľa a osôb (1)(2)(3)(4) tak, že si </a:t>
            </a:r>
            <a:r>
              <a:rPr lang="sk-SK" dirty="0" err="1" smtClean="0"/>
              <a:t>rozklikne</a:t>
            </a:r>
            <a:r>
              <a:rPr lang="sk-SK" dirty="0" smtClean="0"/>
              <a:t> túto časť</a:t>
            </a:r>
            <a:endParaRPr lang="sk-SK" dirty="0"/>
          </a:p>
        </p:txBody>
      </p:sp>
      <p:pic>
        <p:nvPicPr>
          <p:cNvPr id="6" name="Zástupný objekt pre obsah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9"/>
          <a:stretch/>
        </p:blipFill>
        <p:spPr>
          <a:xfrm>
            <a:off x="484083" y="1795548"/>
            <a:ext cx="9397987" cy="4320096"/>
          </a:xfrm>
        </p:spPr>
      </p:pic>
      <p:sp>
        <p:nvSpPr>
          <p:cNvPr id="9" name="Šípka nahor 8"/>
          <p:cNvSpPr/>
          <p:nvPr/>
        </p:nvSpPr>
        <p:spPr>
          <a:xfrm rot="16200000">
            <a:off x="4465878" y="1921079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121" y="5722856"/>
            <a:ext cx="2438740" cy="3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1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351081" y="482524"/>
            <a:ext cx="91046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Pozn. </a:t>
            </a:r>
            <a:r>
              <a:rPr lang="sk-SK" dirty="0"/>
              <a:t>n</a:t>
            </a:r>
            <a:r>
              <a:rPr lang="sk-SK" dirty="0" smtClean="0"/>
              <a:t>a pravej strane žiadosti sa nachádza pomôcka pre žiadateľov pre lepšiu orientácia v žiadosti - FORMULÁROVÝ NAVIGÁTOR</a:t>
            </a:r>
            <a:endParaRPr lang="sk-SK" dirty="0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35948" y="1770171"/>
            <a:ext cx="2173299" cy="3881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574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581890"/>
            <a:ext cx="8272487" cy="722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8. krok: žiadateľ </a:t>
            </a:r>
            <a:r>
              <a:rPr lang="sk-SK" dirty="0"/>
              <a:t>v </a:t>
            </a:r>
            <a:r>
              <a:rPr lang="sk-SK" dirty="0" smtClean="0"/>
              <a:t>časti Identifikácia </a:t>
            </a:r>
            <a:r>
              <a:rPr lang="sk-SK" dirty="0"/>
              <a:t>žiadateľa a </a:t>
            </a:r>
            <a:r>
              <a:rPr lang="sk-SK" dirty="0" smtClean="0"/>
              <a:t>osôb </a:t>
            </a:r>
            <a:r>
              <a:rPr lang="sk-SK" dirty="0"/>
              <a:t>(1)(2)(3)(</a:t>
            </a:r>
            <a:r>
              <a:rPr lang="sk-SK" dirty="0" smtClean="0"/>
              <a:t>4) </a:t>
            </a:r>
            <a:r>
              <a:rPr lang="sk-SK" dirty="0" smtClean="0">
                <a:solidFill>
                  <a:srgbClr val="FF0000"/>
                </a:solidFill>
              </a:rPr>
              <a:t>musí mať vyplnené všetky polia označené </a:t>
            </a:r>
            <a:r>
              <a:rPr lang="sk-SK" dirty="0">
                <a:solidFill>
                  <a:schemeClr val="tx1"/>
                </a:solidFill>
              </a:rPr>
              <a:t>„</a:t>
            </a:r>
            <a:r>
              <a:rPr lang="sk-SK" dirty="0"/>
              <a:t>●</a:t>
            </a:r>
            <a:r>
              <a:rPr lang="sk-SK" dirty="0" smtClean="0"/>
              <a:t>“ </a:t>
            </a:r>
            <a:r>
              <a:rPr lang="sk-SK" dirty="0" smtClean="0"/>
              <a:t>– takto označené polia sú povinné</a:t>
            </a:r>
            <a:endParaRPr lang="sk-SK" dirty="0"/>
          </a:p>
        </p:txBody>
      </p:sp>
      <p:pic>
        <p:nvPicPr>
          <p:cNvPr id="2" name="Zástupný objekt pre obsah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6"/>
          <a:stretch/>
        </p:blipFill>
        <p:spPr>
          <a:xfrm>
            <a:off x="1528504" y="1637606"/>
            <a:ext cx="5875451" cy="4690701"/>
          </a:xfrm>
        </p:spPr>
      </p:pic>
    </p:spTree>
    <p:extLst>
      <p:ext uri="{BB962C8B-B14F-4D97-AF65-F5344CB8AC3E}">
        <p14:creationId xmlns:p14="http://schemas.microsoft.com/office/powerpoint/2010/main" val="35465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675745" y="1247501"/>
            <a:ext cx="8850641" cy="576262"/>
          </a:xfrm>
        </p:spPr>
        <p:txBody>
          <a:bodyPr/>
          <a:lstStyle/>
          <a:p>
            <a:pPr algn="just"/>
            <a:r>
              <a:rPr lang="sk-SK" sz="1600" dirty="0" smtClean="0">
                <a:solidFill>
                  <a:schemeClr val="tx1"/>
                </a:solidFill>
              </a:rPr>
              <a:t>Ak má žiadateľ v </a:t>
            </a:r>
            <a:r>
              <a:rPr lang="sk-SK" sz="1600" dirty="0" smtClean="0"/>
              <a:t>časti Identifikácia </a:t>
            </a:r>
            <a:r>
              <a:rPr lang="sk-SK" sz="1600" dirty="0"/>
              <a:t>žiadateľa a </a:t>
            </a:r>
            <a:r>
              <a:rPr lang="sk-SK" sz="1600" dirty="0" smtClean="0"/>
              <a:t>osôb </a:t>
            </a:r>
            <a:r>
              <a:rPr lang="sk-SK" sz="1600" dirty="0" smtClean="0">
                <a:solidFill>
                  <a:schemeClr val="tx1"/>
                </a:solidFill>
              </a:rPr>
              <a:t>vyplnenú kategóriu podniku (A) pokračuje od kroku č. 15. Keď nie je vyplnená kategória podniku (B), žiadateľ pokračuje od kroku č. 9.</a:t>
            </a:r>
            <a:endParaRPr lang="sk-SK" sz="1600" dirty="0"/>
          </a:p>
        </p:txBody>
      </p:sp>
      <p:pic>
        <p:nvPicPr>
          <p:cNvPr id="7" name="Zástupný objekt pre obsah 6"/>
          <p:cNvPicPr>
            <a:picLocks noGrp="1"/>
          </p:cNvPicPr>
          <p:nvPr>
            <p:ph sz="quarter" idx="4"/>
          </p:nvPr>
        </p:nvPicPr>
        <p:blipFill rotWithShape="1">
          <a:blip r:embed="rId2"/>
          <a:srcRect t="16512" r="50874" b="30639"/>
          <a:stretch/>
        </p:blipFill>
        <p:spPr>
          <a:xfrm>
            <a:off x="218645" y="2608593"/>
            <a:ext cx="5677044" cy="3510267"/>
          </a:xfrm>
          <a:prstGeom prst="rect">
            <a:avLst/>
          </a:prstGeom>
        </p:spPr>
      </p:pic>
      <p:pic>
        <p:nvPicPr>
          <p:cNvPr id="16" name="Obrázok 15"/>
          <p:cNvPicPr/>
          <p:nvPr/>
        </p:nvPicPr>
        <p:blipFill rotWithShape="1">
          <a:blip r:embed="rId3"/>
          <a:srcRect t="18175" r="41805" b="22329"/>
          <a:stretch/>
        </p:blipFill>
        <p:spPr>
          <a:xfrm>
            <a:off x="6394452" y="2608593"/>
            <a:ext cx="5677044" cy="3510267"/>
          </a:xfrm>
          <a:prstGeom prst="rect">
            <a:avLst/>
          </a:prstGeom>
        </p:spPr>
      </p:pic>
      <p:sp>
        <p:nvSpPr>
          <p:cNvPr id="8" name="Šípka nahor 7"/>
          <p:cNvSpPr/>
          <p:nvPr/>
        </p:nvSpPr>
        <p:spPr>
          <a:xfrm rot="16200000">
            <a:off x="10763555" y="4554110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Šípka nahor 11"/>
          <p:cNvSpPr/>
          <p:nvPr/>
        </p:nvSpPr>
        <p:spPr>
          <a:xfrm rot="16200000">
            <a:off x="5754153" y="4316476"/>
            <a:ext cx="358779" cy="156062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Obdĺžnik 12"/>
          <p:cNvSpPr/>
          <p:nvPr/>
        </p:nvSpPr>
        <p:spPr>
          <a:xfrm>
            <a:off x="6713854" y="2085373"/>
            <a:ext cx="3882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sk-SK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Obdĺžnik 13"/>
          <p:cNvSpPr/>
          <p:nvPr/>
        </p:nvSpPr>
        <p:spPr>
          <a:xfrm>
            <a:off x="477614" y="2085373"/>
            <a:ext cx="3962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  <a:endParaRPr lang="sk-SK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Obdĺžnik 16"/>
          <p:cNvSpPr/>
          <p:nvPr/>
        </p:nvSpPr>
        <p:spPr>
          <a:xfrm>
            <a:off x="3740727" y="3449781"/>
            <a:ext cx="989214" cy="10224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8" name="Obdĺžnik 17"/>
          <p:cNvSpPr/>
          <p:nvPr/>
        </p:nvSpPr>
        <p:spPr>
          <a:xfrm>
            <a:off x="9417771" y="3961014"/>
            <a:ext cx="744862" cy="956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2522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/>
              <a:t>9</a:t>
            </a:r>
            <a:r>
              <a:rPr lang="sk-SK" dirty="0" smtClean="0"/>
              <a:t>. krok: žiadateľ si na ľavej strane klikne na „Správa subjektu a osôb“ </a:t>
            </a:r>
            <a:endParaRPr lang="sk-SK" dirty="0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9" r="24516"/>
          <a:stretch/>
        </p:blipFill>
        <p:spPr>
          <a:xfrm>
            <a:off x="1088829" y="1354975"/>
            <a:ext cx="8246364" cy="4414175"/>
          </a:xfrm>
        </p:spPr>
      </p:pic>
      <p:sp>
        <p:nvSpPr>
          <p:cNvPr id="9" name="Šípka nahor 8"/>
          <p:cNvSpPr/>
          <p:nvPr/>
        </p:nvSpPr>
        <p:spPr>
          <a:xfrm rot="5400000">
            <a:off x="467651" y="1052692"/>
            <a:ext cx="358779" cy="1171255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5837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10. krok: žiadateľ klikne na ikonu ceruzky s popisom „Upraviť“</a:t>
            </a:r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1"/>
          <a:stretch/>
        </p:blipFill>
        <p:spPr>
          <a:xfrm>
            <a:off x="780836" y="1612668"/>
            <a:ext cx="8913699" cy="4542373"/>
          </a:xfrm>
        </p:spPr>
      </p:pic>
      <p:sp>
        <p:nvSpPr>
          <p:cNvPr id="9" name="Šípka nahor 8"/>
          <p:cNvSpPr/>
          <p:nvPr/>
        </p:nvSpPr>
        <p:spPr>
          <a:xfrm rot="5400000">
            <a:off x="1014547" y="2088252"/>
            <a:ext cx="245764" cy="2028278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457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11. krok: žiadateľ sa cez základné údaje dostane k 12. kroku</a:t>
            </a:r>
            <a:endParaRPr lang="sk-SK" dirty="0"/>
          </a:p>
        </p:txBody>
      </p:sp>
      <p:sp>
        <p:nvSpPr>
          <p:cNvPr id="9" name="Šípka nahor 8"/>
          <p:cNvSpPr/>
          <p:nvPr/>
        </p:nvSpPr>
        <p:spPr>
          <a:xfrm rot="10800000">
            <a:off x="2403692" y="1458929"/>
            <a:ext cx="358779" cy="4592549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" name="Zástupný objekt pre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84" y="829284"/>
            <a:ext cx="4614872" cy="5870287"/>
          </a:xfrm>
        </p:spPr>
      </p:pic>
    </p:spTree>
    <p:extLst>
      <p:ext uri="{BB962C8B-B14F-4D97-AF65-F5344CB8AC3E}">
        <p14:creationId xmlns:p14="http://schemas.microsoft.com/office/powerpoint/2010/main" val="155924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12. krok: žiadateľ si v časti Doplňujúce údaje vyberie v kategórii podniku, či je </a:t>
            </a:r>
            <a:r>
              <a:rPr lang="sk-SK" dirty="0" err="1"/>
              <a:t>m</a:t>
            </a:r>
            <a:r>
              <a:rPr lang="sk-SK" dirty="0" err="1" smtClean="0"/>
              <a:t>ikro</a:t>
            </a:r>
            <a:r>
              <a:rPr lang="sk-SK" dirty="0" smtClean="0"/>
              <a:t>, malým, stredným alebo veľkým podnikom</a:t>
            </a:r>
            <a:endParaRPr lang="sk-SK" dirty="0"/>
          </a:p>
        </p:txBody>
      </p:sp>
      <p:sp>
        <p:nvSpPr>
          <p:cNvPr id="9" name="Šípka nahor 8"/>
          <p:cNvSpPr/>
          <p:nvPr/>
        </p:nvSpPr>
        <p:spPr>
          <a:xfrm rot="5400000">
            <a:off x="2090745" y="2363715"/>
            <a:ext cx="358779" cy="1171255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 t="3660" r="10779" b="27192"/>
          <a:stretch/>
        </p:blipFill>
        <p:spPr>
          <a:xfrm>
            <a:off x="2936470" y="1786765"/>
            <a:ext cx="5003800" cy="2683935"/>
          </a:xfrm>
        </p:spPr>
      </p:pic>
      <p:pic>
        <p:nvPicPr>
          <p:cNvPr id="5" name="Zástupný objekt pre obsah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507" y="4247804"/>
            <a:ext cx="7767064" cy="241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6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827248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13. krok: ak žiadateľ korektne zadal všetky údaje, potvrdí to ikonou „Uložiť a zavrieť“ na konci stránky</a:t>
            </a:r>
            <a:endParaRPr lang="sk-SK" dirty="0"/>
          </a:p>
        </p:txBody>
      </p:sp>
      <p:sp>
        <p:nvSpPr>
          <p:cNvPr id="9" name="Šípka nahor 8"/>
          <p:cNvSpPr/>
          <p:nvPr/>
        </p:nvSpPr>
        <p:spPr>
          <a:xfrm rot="10800000">
            <a:off x="1917333" y="1955105"/>
            <a:ext cx="358779" cy="3005597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172" y="1955105"/>
            <a:ext cx="8158628" cy="3881437"/>
          </a:xfrm>
        </p:spPr>
      </p:pic>
      <p:sp>
        <p:nvSpPr>
          <p:cNvPr id="7" name="Šípka nahor 6"/>
          <p:cNvSpPr/>
          <p:nvPr/>
        </p:nvSpPr>
        <p:spPr>
          <a:xfrm rot="5400000">
            <a:off x="2171831" y="4742020"/>
            <a:ext cx="358779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32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209764" y="478675"/>
            <a:ext cx="9216869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14. krok: žiadateľ pokračuje v žiadosti o zelenú naftu v časti Identifikácia žiadateľa a osôb na kategóriu 1.B Klasifikácia subjektu</a:t>
            </a:r>
            <a:endParaRPr lang="sk-SK" dirty="0"/>
          </a:p>
        </p:txBody>
      </p:sp>
      <p:pic>
        <p:nvPicPr>
          <p:cNvPr id="16" name="Zástupný objekt pre obsah 1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1" r="21426"/>
          <a:stretch/>
        </p:blipFill>
        <p:spPr>
          <a:xfrm>
            <a:off x="583837" y="1828800"/>
            <a:ext cx="8327407" cy="4299945"/>
          </a:xfrm>
        </p:spPr>
      </p:pic>
      <p:sp>
        <p:nvSpPr>
          <p:cNvPr id="7" name="Šípka nahor 6"/>
          <p:cNvSpPr/>
          <p:nvPr/>
        </p:nvSpPr>
        <p:spPr>
          <a:xfrm rot="16200000">
            <a:off x="3409218" y="4957161"/>
            <a:ext cx="358779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2061556" y="5128954"/>
            <a:ext cx="3491346" cy="110559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BlokTextu 3"/>
          <p:cNvSpPr txBox="1"/>
          <p:nvPr/>
        </p:nvSpPr>
        <p:spPr>
          <a:xfrm>
            <a:off x="4378159" y="5556770"/>
            <a:ext cx="1787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/>
              <a:t>15. </a:t>
            </a:r>
            <a:r>
              <a:rPr lang="sk-SK" dirty="0"/>
              <a:t>k</a:t>
            </a:r>
            <a:r>
              <a:rPr lang="sk-SK" dirty="0" smtClean="0"/>
              <a:t>rok </a:t>
            </a:r>
            <a:endParaRPr lang="sk-SK" dirty="0"/>
          </a:p>
        </p:txBody>
      </p:sp>
      <p:sp>
        <p:nvSpPr>
          <p:cNvPr id="5" name="Obdĺžnik 4"/>
          <p:cNvSpPr/>
          <p:nvPr/>
        </p:nvSpPr>
        <p:spPr>
          <a:xfrm>
            <a:off x="4505498" y="3642592"/>
            <a:ext cx="448887" cy="13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7467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97005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15. krok: Cez ikonu ceruzky žiadateľ vyplní „Klasifikáciu subjektu“</a:t>
            </a:r>
            <a:endParaRPr lang="sk-SK" dirty="0"/>
          </a:p>
        </p:txBody>
      </p:sp>
      <p:sp>
        <p:nvSpPr>
          <p:cNvPr id="7" name="Šípka nahor 6"/>
          <p:cNvSpPr/>
          <p:nvPr/>
        </p:nvSpPr>
        <p:spPr>
          <a:xfrm rot="5400000">
            <a:off x="2800714" y="3757945"/>
            <a:ext cx="358779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" name="Zástupný objekt pre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43" y="1715958"/>
            <a:ext cx="8596312" cy="3690043"/>
          </a:xfrm>
        </p:spPr>
      </p:pic>
      <p:sp>
        <p:nvSpPr>
          <p:cNvPr id="2" name="BlokTextu 1"/>
          <p:cNvSpPr txBox="1"/>
          <p:nvPr/>
        </p:nvSpPr>
        <p:spPr>
          <a:xfrm>
            <a:off x="922713" y="5669280"/>
            <a:ext cx="9152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>
                <a:solidFill>
                  <a:schemeClr val="bg1">
                    <a:lumMod val="50000"/>
                  </a:schemeClr>
                </a:solidFill>
              </a:rPr>
              <a:t>Pozn. Ak žiadateľ nenašiel vyhovujúcu klasifikáciu, uvedie prevažujúcu klasifikáciu.</a:t>
            </a:r>
            <a:endParaRPr lang="sk-SK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52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83837" y="490836"/>
            <a:ext cx="97005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16. krok: Po výbere klasifikácie subjektu pokračuje kliknutím na „Uložiť a zavrieť“</a:t>
            </a:r>
            <a:endParaRPr lang="sk-SK" dirty="0"/>
          </a:p>
        </p:txBody>
      </p:sp>
      <p:sp>
        <p:nvSpPr>
          <p:cNvPr id="7" name="Šípka nahor 6"/>
          <p:cNvSpPr/>
          <p:nvPr/>
        </p:nvSpPr>
        <p:spPr>
          <a:xfrm rot="5400000">
            <a:off x="2800714" y="3757945"/>
            <a:ext cx="358779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12" y="1973564"/>
            <a:ext cx="8596312" cy="2753322"/>
          </a:xfrm>
        </p:spPr>
      </p:pic>
    </p:spTree>
    <p:extLst>
      <p:ext uri="{BB962C8B-B14F-4D97-AF65-F5344CB8AC3E}">
        <p14:creationId xmlns:p14="http://schemas.microsoft.com/office/powerpoint/2010/main" val="54163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0" y="756843"/>
            <a:ext cx="9700593" cy="13130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17. krok: </a:t>
            </a:r>
            <a:r>
              <a:rPr lang="sk-SK" dirty="0"/>
              <a:t>žiadateľ pokračuje v žiadosti o zelenú naftu v časti </a:t>
            </a:r>
            <a:r>
              <a:rPr lang="sk-SK" dirty="0" smtClean="0"/>
              <a:t>Identifikácia </a:t>
            </a:r>
            <a:r>
              <a:rPr lang="sk-SK" dirty="0"/>
              <a:t>žiadateľa a </a:t>
            </a:r>
            <a:r>
              <a:rPr lang="sk-SK" dirty="0" smtClean="0"/>
              <a:t>osôb </a:t>
            </a:r>
            <a:r>
              <a:rPr lang="sk-SK" dirty="0"/>
              <a:t>na kategóriu </a:t>
            </a:r>
            <a:r>
              <a:rPr lang="sk-SK" dirty="0" smtClean="0"/>
              <a:t>2. Bankové spojenie subjektu. Ak žiadateľ má korektne vyplnené bankové spojenie subjektu pokračuje v časti Identifikácia </a:t>
            </a:r>
            <a:r>
              <a:rPr lang="sk-SK" dirty="0"/>
              <a:t>žiadateľa a </a:t>
            </a:r>
            <a:r>
              <a:rPr lang="sk-SK" dirty="0" smtClean="0"/>
              <a:t>osôb </a:t>
            </a:r>
            <a:r>
              <a:rPr lang="sk-SK" dirty="0"/>
              <a:t>na kategóriu </a:t>
            </a:r>
            <a:r>
              <a:rPr lang="sk-SK" dirty="0" smtClean="0"/>
              <a:t>3. Kontaktné osoby. V prípade, že nie je vyplnené bankové spojenie, resp. ho chce žiadateľ zmeniť klikne na ikonu ceruzky s popisom „Upraviť“</a:t>
            </a:r>
            <a:endParaRPr lang="sk-SK" dirty="0"/>
          </a:p>
        </p:txBody>
      </p:sp>
      <p:pic>
        <p:nvPicPr>
          <p:cNvPr id="6" name="Zástupný objekt pre obsah 5"/>
          <p:cNvPicPr>
            <a:picLocks noGrp="1"/>
          </p:cNvPicPr>
          <p:nvPr>
            <p:ph idx="1"/>
          </p:nvPr>
        </p:nvPicPr>
        <p:blipFill rotWithShape="1">
          <a:blip r:embed="rId2"/>
          <a:srcRect t="29361" r="17475" b="31233"/>
          <a:stretch/>
        </p:blipFill>
        <p:spPr>
          <a:xfrm>
            <a:off x="939338" y="2518757"/>
            <a:ext cx="7772400" cy="3192086"/>
          </a:xfrm>
          <a:prstGeom prst="rect">
            <a:avLst/>
          </a:prstGeom>
        </p:spPr>
      </p:pic>
      <p:sp>
        <p:nvSpPr>
          <p:cNvPr id="7" name="Šípka nahor 6"/>
          <p:cNvSpPr/>
          <p:nvPr/>
        </p:nvSpPr>
        <p:spPr>
          <a:xfrm rot="16200000" flipH="1">
            <a:off x="3799551" y="2602250"/>
            <a:ext cx="358779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44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objekt pre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796" y="940390"/>
            <a:ext cx="7581208" cy="2355873"/>
          </a:xfrm>
        </p:spPr>
      </p:pic>
      <p:sp>
        <p:nvSpPr>
          <p:cNvPr id="10" name="Zástupný objekt pre obsah 2"/>
          <p:cNvSpPr txBox="1">
            <a:spLocks/>
          </p:cNvSpPr>
          <p:nvPr/>
        </p:nvSpPr>
        <p:spPr>
          <a:xfrm>
            <a:off x="141317" y="338462"/>
            <a:ext cx="10408834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dirty="0" smtClean="0"/>
              <a:t> </a:t>
            </a:r>
            <a:endParaRPr lang="sk-SK" dirty="0"/>
          </a:p>
        </p:txBody>
      </p:sp>
      <p:sp>
        <p:nvSpPr>
          <p:cNvPr id="11" name="Zástupný objekt pre obsah 2"/>
          <p:cNvSpPr txBox="1">
            <a:spLocks/>
          </p:cNvSpPr>
          <p:nvPr/>
        </p:nvSpPr>
        <p:spPr>
          <a:xfrm>
            <a:off x="431892" y="3488775"/>
            <a:ext cx="9160626" cy="6311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dirty="0" smtClean="0"/>
              <a:t>Ak žiadateľ vyplní bankový účet vo formáte IBAN správne, zobrazí sa zelené okno s hláškou. </a:t>
            </a:r>
            <a:endParaRPr lang="sk-SK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Obdĺžnik 1"/>
          <p:cNvSpPr/>
          <p:nvPr/>
        </p:nvSpPr>
        <p:spPr>
          <a:xfrm>
            <a:off x="2036619" y="2314829"/>
            <a:ext cx="1321723" cy="3075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BlokTextu 2"/>
          <p:cNvSpPr txBox="1"/>
          <p:nvPr/>
        </p:nvSpPr>
        <p:spPr>
          <a:xfrm>
            <a:off x="431891" y="187168"/>
            <a:ext cx="9160626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sk-SK" dirty="0" smtClean="0"/>
              <a:t>V prípade nesprávne vyplneného bankového účtu vo formáte IBAN sa zobrazí červené okno s hláškou. Žiadateľ musí zadať </a:t>
            </a:r>
            <a:r>
              <a:rPr lang="sk-SK" dirty="0" smtClean="0"/>
              <a:t>svoj IBAN </a:t>
            </a:r>
            <a:r>
              <a:rPr lang="sk-SK" dirty="0" smtClean="0"/>
              <a:t>bez medzier. </a:t>
            </a:r>
            <a:endParaRPr lang="sk-SK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3699165" y="2406268"/>
            <a:ext cx="241069" cy="1246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bdĺžnik 4"/>
          <p:cNvSpPr/>
          <p:nvPr/>
        </p:nvSpPr>
        <p:spPr>
          <a:xfrm>
            <a:off x="2177935" y="6134793"/>
            <a:ext cx="1895301" cy="3408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4339245" y="5910350"/>
            <a:ext cx="324196" cy="108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2" name="Obrázok 11"/>
          <p:cNvPicPr/>
          <p:nvPr/>
        </p:nvPicPr>
        <p:blipFill rotWithShape="1">
          <a:blip r:embed="rId3"/>
          <a:srcRect l="10240" t="20501" r="17688" b="55401"/>
          <a:stretch/>
        </p:blipFill>
        <p:spPr>
          <a:xfrm>
            <a:off x="1695797" y="4395976"/>
            <a:ext cx="7581207" cy="190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3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641739" y="338462"/>
            <a:ext cx="855213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18. krok: žiadateľ si vyplní časť 3. </a:t>
            </a:r>
            <a:r>
              <a:rPr lang="sk-SK" dirty="0"/>
              <a:t>K</a:t>
            </a:r>
            <a:r>
              <a:rPr lang="sk-SK" dirty="0" smtClean="0"/>
              <a:t>ontaktné osoby a časť 4. Štatutárni zástupcovia cez ikonu „Priradiť“</a:t>
            </a:r>
            <a:endParaRPr lang="sk-SK" dirty="0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41" y="1306556"/>
            <a:ext cx="8540463" cy="5075225"/>
          </a:xfrm>
        </p:spPr>
      </p:pic>
      <p:sp>
        <p:nvSpPr>
          <p:cNvPr id="9" name="Šípka nahor 8"/>
          <p:cNvSpPr/>
          <p:nvPr/>
        </p:nvSpPr>
        <p:spPr>
          <a:xfrm rot="5400000">
            <a:off x="670167" y="2169972"/>
            <a:ext cx="358779" cy="1117726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Šípka nahor 11"/>
          <p:cNvSpPr/>
          <p:nvPr/>
        </p:nvSpPr>
        <p:spPr>
          <a:xfrm rot="5400000">
            <a:off x="670166" y="4504418"/>
            <a:ext cx="358779" cy="1117726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673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191332" y="492796"/>
            <a:ext cx="9235301" cy="9680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sk-SK" dirty="0" smtClean="0"/>
              <a:t>19. krok: žiadateľ si vyberá zo zoznamu osôb. Označí konkrétnu osobu a potvrdí ikonou ,,Vybrať“</a:t>
            </a:r>
          </a:p>
          <a:p>
            <a:pPr algn="just"/>
            <a:r>
              <a:rPr lang="sk-SK" dirty="0" smtClean="0"/>
              <a:t>Tento krok žiadateľ vykoná pri Kontaktnej osobe a následne zopakuje výber osôb pri Štatutárnych zástupcoch</a:t>
            </a:r>
            <a:endParaRPr lang="sk-SK" dirty="0"/>
          </a:p>
        </p:txBody>
      </p:sp>
      <p:pic>
        <p:nvPicPr>
          <p:cNvPr id="5" name="Zástupný objekt pre obsah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06"/>
          <a:stretch/>
        </p:blipFill>
        <p:spPr>
          <a:xfrm>
            <a:off x="1160064" y="2043723"/>
            <a:ext cx="9202048" cy="3296932"/>
          </a:xfrm>
        </p:spPr>
      </p:pic>
      <p:sp>
        <p:nvSpPr>
          <p:cNvPr id="11" name="Šípka nahor 10"/>
          <p:cNvSpPr/>
          <p:nvPr/>
        </p:nvSpPr>
        <p:spPr>
          <a:xfrm rot="5400000">
            <a:off x="699856" y="4333713"/>
            <a:ext cx="358779" cy="740600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ástupný objekt pre obsah 2"/>
          <p:cNvSpPr txBox="1">
            <a:spLocks/>
          </p:cNvSpPr>
          <p:nvPr/>
        </p:nvSpPr>
        <p:spPr>
          <a:xfrm>
            <a:off x="508944" y="5629387"/>
            <a:ext cx="8886166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400" dirty="0" smtClean="0"/>
              <a:t>Pri danom kroku sa žiadateľovi zobrazujú osoby už zaevidované pod subjektom. Ak žiadateľ chce pridať inú osobu, ktorú zatiaľ nezaevidoval, musí vykonať doplnenie tejto osoby/osôb v „Správa subjektu a osôb“ </a:t>
            </a:r>
            <a:br>
              <a:rPr lang="sk-SK" sz="1400" dirty="0" smtClean="0"/>
            </a:br>
            <a:r>
              <a:rPr lang="sk-SK" sz="1400" dirty="0" smtClean="0"/>
              <a:t>(9. krok)</a:t>
            </a:r>
            <a:endParaRPr lang="sk-SK" sz="1400" dirty="0"/>
          </a:p>
        </p:txBody>
      </p:sp>
      <p:sp>
        <p:nvSpPr>
          <p:cNvPr id="7" name="Šípka nahor 6"/>
          <p:cNvSpPr/>
          <p:nvPr/>
        </p:nvSpPr>
        <p:spPr>
          <a:xfrm rot="5400000">
            <a:off x="699855" y="3217315"/>
            <a:ext cx="358779" cy="740600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/>
          <p:cNvPicPr/>
          <p:nvPr/>
        </p:nvPicPr>
        <p:blipFill rotWithShape="1">
          <a:blip r:embed="rId3"/>
          <a:srcRect l="14864" t="51578" r="81742" b="42855"/>
          <a:stretch/>
        </p:blipFill>
        <p:spPr>
          <a:xfrm>
            <a:off x="1346690" y="4562281"/>
            <a:ext cx="338470" cy="27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9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378408" y="366463"/>
            <a:ext cx="97005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20. krok: po odkontrolovaní a doplnení údajov o kontaktných osobách a štatutárnych zástupcoch, žiadateľ pokračuje do časti 5. Identifikácia žiadosti, kde sa mu automaticky zobrazia hodnoty za </a:t>
            </a:r>
            <a:r>
              <a:rPr lang="sk-SK" dirty="0" smtClean="0">
                <a:solidFill>
                  <a:schemeClr val="accent2"/>
                </a:solidFill>
              </a:rPr>
              <a:t>RASTLINNÚ VÝROBU </a:t>
            </a:r>
            <a:r>
              <a:rPr lang="sk-SK" dirty="0" smtClean="0"/>
              <a:t>spolu s doplňujúcimi informáciami</a:t>
            </a:r>
            <a:endParaRPr lang="sk-SK" dirty="0"/>
          </a:p>
        </p:txBody>
      </p:sp>
      <p:sp>
        <p:nvSpPr>
          <p:cNvPr id="4" name="Zástupný objekt pre obsah 2"/>
          <p:cNvSpPr txBox="1">
            <a:spLocks/>
          </p:cNvSpPr>
          <p:nvPr/>
        </p:nvSpPr>
        <p:spPr>
          <a:xfrm>
            <a:off x="690464" y="5994039"/>
            <a:ext cx="9700593" cy="6084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dirty="0" smtClean="0"/>
              <a:t>Pri tomto kroku žiadateľ nevykonáva žiadne úkony, údaje sa automaticky vypĺňajú z informačného systému Pôdohospodárskej platobnej agentúry IACS za kampaň 2019 </a:t>
            </a:r>
            <a:endParaRPr lang="sk-SK" sz="1600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l="-1" t="21165" r="16468" b="14518"/>
          <a:stretch/>
        </p:blipFill>
        <p:spPr>
          <a:xfrm>
            <a:off x="849557" y="1497020"/>
            <a:ext cx="10206369" cy="4292896"/>
          </a:xfrm>
          <a:prstGeom prst="rect">
            <a:avLst/>
          </a:prstGeom>
        </p:spPr>
      </p:pic>
      <p:pic>
        <p:nvPicPr>
          <p:cNvPr id="7" name="Obrázok 6"/>
          <p:cNvPicPr/>
          <p:nvPr/>
        </p:nvPicPr>
        <p:blipFill rotWithShape="1">
          <a:blip r:embed="rId3"/>
          <a:srcRect l="42645" t="31428" r="47008" b="50843"/>
          <a:stretch/>
        </p:blipFill>
        <p:spPr bwMode="auto">
          <a:xfrm>
            <a:off x="6018414" y="2884516"/>
            <a:ext cx="1346662" cy="12801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Obdĺžnik 4"/>
          <p:cNvSpPr/>
          <p:nvPr/>
        </p:nvSpPr>
        <p:spPr>
          <a:xfrm>
            <a:off x="4580313" y="2028305"/>
            <a:ext cx="648392" cy="2078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1190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267667" y="255334"/>
            <a:ext cx="8784894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21. krok: žiadateľovi sa automaticky zobrazia hodnoty za </a:t>
            </a:r>
            <a:r>
              <a:rPr lang="sk-SK" dirty="0" smtClean="0">
                <a:solidFill>
                  <a:schemeClr val="accent4"/>
                </a:solidFill>
              </a:rPr>
              <a:t>ŽIVOČÍŠNU VÝROBU </a:t>
            </a:r>
            <a:r>
              <a:rPr lang="sk-SK" dirty="0" smtClean="0"/>
              <a:t>spolu s doplňujúcimi informáciami</a:t>
            </a:r>
            <a:endParaRPr lang="sk-SK" dirty="0"/>
          </a:p>
        </p:txBody>
      </p:sp>
      <p:sp>
        <p:nvSpPr>
          <p:cNvPr id="5" name="Zástupný objekt pre obsah 2"/>
          <p:cNvSpPr txBox="1">
            <a:spLocks/>
          </p:cNvSpPr>
          <p:nvPr/>
        </p:nvSpPr>
        <p:spPr>
          <a:xfrm>
            <a:off x="453784" y="5491196"/>
            <a:ext cx="9700593" cy="13668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dirty="0" smtClean="0"/>
              <a:t>Pri tomto kroku žiadateľ nevykonáva žiadne úkony, údaje sa automaticky vypĺňajú z Centrálnej evidencie hospodárskych zvierat a sú stanovené ako priemer počtu vybraných druhov a kategórií, vrátane hydiny na konci každého mesiaca v príslušnom roku u jednotlivých oprávnených žiadateľoch.</a:t>
            </a:r>
            <a:endParaRPr lang="sk-SK" sz="1600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l="12670" t="25154" r="4787" b="24324"/>
          <a:stretch/>
        </p:blipFill>
        <p:spPr>
          <a:xfrm>
            <a:off x="267667" y="1354976"/>
            <a:ext cx="10281184" cy="3740726"/>
          </a:xfrm>
          <a:prstGeom prst="rect">
            <a:avLst/>
          </a:prstGeom>
        </p:spPr>
      </p:pic>
      <p:pic>
        <p:nvPicPr>
          <p:cNvPr id="7" name="Obrázok 6"/>
          <p:cNvPicPr/>
          <p:nvPr/>
        </p:nvPicPr>
        <p:blipFill rotWithShape="1">
          <a:blip r:embed="rId3"/>
          <a:srcRect l="55514" t="50251" r="34202" b="38524"/>
          <a:stretch/>
        </p:blipFill>
        <p:spPr bwMode="auto">
          <a:xfrm>
            <a:off x="6974378" y="2427316"/>
            <a:ext cx="1487978" cy="9642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685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61096" y="307045"/>
            <a:ext cx="8782409" cy="9680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22. krok: </a:t>
            </a:r>
            <a:r>
              <a:rPr lang="sk-SK" dirty="0"/>
              <a:t>ž</a:t>
            </a:r>
            <a:r>
              <a:rPr lang="sk-SK" dirty="0" smtClean="0"/>
              <a:t>iadateľ pokračuje do časti 6. Podmienky poskytnutia pomoci. V prípade, že žiadateľ mal vyplnený bankový účet v časti 2. Bankové spojenie, zobrazí sa mu obrazovka (A). Ak ho žiadateľ vypĺňal, zobrazí sa obrazovka (B), kedy vloží požadovaný dokument.</a:t>
            </a:r>
            <a:endParaRPr lang="sk-SK" dirty="0"/>
          </a:p>
        </p:txBody>
      </p:sp>
      <p:sp>
        <p:nvSpPr>
          <p:cNvPr id="6" name="Zástupný objekt pre obsah 2"/>
          <p:cNvSpPr txBox="1">
            <a:spLocks/>
          </p:cNvSpPr>
          <p:nvPr/>
        </p:nvSpPr>
        <p:spPr>
          <a:xfrm>
            <a:off x="1210331" y="5632361"/>
            <a:ext cx="2857920" cy="22722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</a:t>
            </a:r>
            <a:r>
              <a:rPr lang="sk-SK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odré</a:t>
            </a:r>
            <a:r>
              <a:rPr lang="sk-SK" sz="1600" dirty="0" smtClean="0"/>
              <a:t> polia sa overujú automaticky, to znamená, že žiadateľ nemusí vykonať žiadne úkony</a:t>
            </a:r>
            <a:endParaRPr lang="sk-SK" sz="1600" dirty="0"/>
          </a:p>
        </p:txBody>
      </p:sp>
      <p:pic>
        <p:nvPicPr>
          <p:cNvPr id="9" name="Obrázok 8"/>
          <p:cNvPicPr/>
          <p:nvPr/>
        </p:nvPicPr>
        <p:blipFill rotWithShape="1">
          <a:blip r:embed="rId2"/>
          <a:srcRect l="13325" t="26661" r="15911" b="6599"/>
          <a:stretch/>
        </p:blipFill>
        <p:spPr>
          <a:xfrm>
            <a:off x="405852" y="1758630"/>
            <a:ext cx="5611091" cy="3873731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561096" y="1235410"/>
            <a:ext cx="3962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  <a:endParaRPr lang="sk-SK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Obdĺžnik 11"/>
          <p:cNvSpPr/>
          <p:nvPr/>
        </p:nvSpPr>
        <p:spPr>
          <a:xfrm>
            <a:off x="6382922" y="1306556"/>
            <a:ext cx="3882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sk-SK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3" name="Obrázok 12"/>
          <p:cNvPicPr/>
          <p:nvPr/>
        </p:nvPicPr>
        <p:blipFill rotWithShape="1">
          <a:blip r:embed="rId3"/>
          <a:srcRect l="13605" t="25487" r="16658" b="7206"/>
          <a:stretch/>
        </p:blipFill>
        <p:spPr>
          <a:xfrm>
            <a:off x="6255314" y="1758630"/>
            <a:ext cx="5548759" cy="3690851"/>
          </a:xfrm>
          <a:prstGeom prst="rect">
            <a:avLst/>
          </a:prstGeom>
        </p:spPr>
      </p:pic>
      <p:sp>
        <p:nvSpPr>
          <p:cNvPr id="14" name="Zástupný objekt pre obsah 2"/>
          <p:cNvSpPr txBox="1">
            <a:spLocks/>
          </p:cNvSpPr>
          <p:nvPr/>
        </p:nvSpPr>
        <p:spPr>
          <a:xfrm>
            <a:off x="5148086" y="5549234"/>
            <a:ext cx="2857920" cy="22722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b="1" dirty="0" smtClean="0">
                <a:solidFill>
                  <a:schemeClr val="accent4"/>
                </a:solidFill>
              </a:rPr>
              <a:t>červené</a:t>
            </a:r>
            <a:r>
              <a:rPr lang="sk-SK" sz="1600" dirty="0" smtClean="0">
                <a:solidFill>
                  <a:schemeClr val="accent4"/>
                </a:solidFill>
              </a:rPr>
              <a:t> </a:t>
            </a:r>
            <a:r>
              <a:rPr lang="sk-SK" sz="1600" dirty="0" smtClean="0"/>
              <a:t>pole si vyžaduje úkon žiadateľa, to znamená žiadateľ vloží požadovaný dokument </a:t>
            </a:r>
            <a:endParaRPr lang="sk-SK" sz="1600" dirty="0"/>
          </a:p>
        </p:txBody>
      </p:sp>
      <p:sp>
        <p:nvSpPr>
          <p:cNvPr id="15" name="Zástupný objekt pre obsah 2"/>
          <p:cNvSpPr txBox="1">
            <a:spLocks/>
          </p:cNvSpPr>
          <p:nvPr/>
        </p:nvSpPr>
        <p:spPr>
          <a:xfrm>
            <a:off x="8500886" y="5512315"/>
            <a:ext cx="2857920" cy="22722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b="1" dirty="0" smtClean="0">
                <a:solidFill>
                  <a:schemeClr val="accent3">
                    <a:lumMod val="75000"/>
                  </a:schemeClr>
                </a:solidFill>
              </a:rPr>
              <a:t>žlté</a:t>
            </a:r>
            <a:r>
              <a:rPr lang="sk-SK" sz="1600" dirty="0" smtClean="0">
                <a:solidFill>
                  <a:schemeClr val="accent4"/>
                </a:solidFill>
              </a:rPr>
              <a:t> </a:t>
            </a:r>
            <a:r>
              <a:rPr lang="sk-SK" sz="1600" dirty="0" smtClean="0"/>
              <a:t>pole si žiadateľ môže vyplniť</a:t>
            </a:r>
            <a:endParaRPr lang="sk-SK" sz="1600" dirty="0"/>
          </a:p>
        </p:txBody>
      </p:sp>
      <p:sp>
        <p:nvSpPr>
          <p:cNvPr id="16" name="Šípka nahor 15"/>
          <p:cNvSpPr/>
          <p:nvPr/>
        </p:nvSpPr>
        <p:spPr>
          <a:xfrm rot="16200000" flipH="1">
            <a:off x="8167524" y="2133822"/>
            <a:ext cx="358779" cy="1560925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207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439806" y="760988"/>
            <a:ext cx="8596130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Ak žiadateľ správne vložil požadovaný dokument v kroku číslo 22, táto podmienka ma nasledovný vzhľad: </a:t>
            </a:r>
            <a:endParaRPr lang="sk-SK" dirty="0"/>
          </a:p>
        </p:txBody>
      </p:sp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71" y="1899798"/>
            <a:ext cx="9052147" cy="2165125"/>
          </a:xfrm>
        </p:spPr>
      </p:pic>
      <p:sp>
        <p:nvSpPr>
          <p:cNvPr id="9" name="Zástupný objekt pre obsah 2"/>
          <p:cNvSpPr txBox="1">
            <a:spLocks/>
          </p:cNvSpPr>
          <p:nvPr/>
        </p:nvSpPr>
        <p:spPr>
          <a:xfrm>
            <a:off x="544263" y="5374450"/>
            <a:ext cx="9052147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sz="1600" dirty="0" smtClean="0">
                <a:solidFill>
                  <a:schemeClr val="accent2">
                    <a:lumMod val="75000"/>
                  </a:schemeClr>
                </a:solidFill>
              </a:rPr>
              <a:t>Pôdohospodárska platobná agentúra </a:t>
            </a:r>
            <a:r>
              <a:rPr lang="sk-SK" sz="1600" i="1" dirty="0" smtClean="0"/>
              <a:t>odporúča nahrávať dané potvrdenie vo formáte .</a:t>
            </a:r>
            <a:r>
              <a:rPr lang="sk-SK" sz="1600" i="1" dirty="0" err="1" smtClean="0"/>
              <a:t>pdf</a:t>
            </a:r>
            <a:r>
              <a:rPr lang="sk-SK" sz="1600" i="1" dirty="0" smtClean="0"/>
              <a:t>  alebo formáte .</a:t>
            </a:r>
            <a:r>
              <a:rPr lang="sk-SK" sz="1600" i="1" dirty="0" err="1" smtClean="0"/>
              <a:t>jpg</a:t>
            </a:r>
            <a:endParaRPr lang="sk-SK" sz="1600" i="1" dirty="0"/>
          </a:p>
        </p:txBody>
      </p:sp>
    </p:spTree>
    <p:extLst>
      <p:ext uri="{BB962C8B-B14F-4D97-AF65-F5344CB8AC3E}">
        <p14:creationId xmlns:p14="http://schemas.microsoft.com/office/powerpoint/2010/main" val="128098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sah 1"/>
          <p:cNvSpPr>
            <a:spLocks noGrp="1"/>
          </p:cNvSpPr>
          <p:nvPr>
            <p:ph idx="1"/>
          </p:nvPr>
        </p:nvSpPr>
        <p:spPr>
          <a:xfrm>
            <a:off x="880379" y="400692"/>
            <a:ext cx="8837199" cy="5815173"/>
          </a:xfrm>
        </p:spPr>
        <p:txBody>
          <a:bodyPr>
            <a:normAutofit fontScale="70000" lnSpcReduction="20000"/>
          </a:bodyPr>
          <a:lstStyle/>
          <a:p>
            <a:endParaRPr lang="sk-SK" dirty="0"/>
          </a:p>
          <a:p>
            <a:pPr marL="0" indent="0" algn="ctr">
              <a:buNone/>
            </a:pPr>
            <a:r>
              <a:rPr lang="sk-SK" sz="3200" dirty="0"/>
              <a:t>OSOBITNÉ UPOZORNENIE PRE SAMOSTATNE HOSPODÁRIACEHO ROĽNÍKA (SHR) </a:t>
            </a:r>
          </a:p>
          <a:p>
            <a:pPr marL="0" indent="0" algn="ctr">
              <a:buNone/>
            </a:pPr>
            <a:r>
              <a:rPr lang="sk-SK" dirty="0" smtClean="0"/>
              <a:t>ak </a:t>
            </a:r>
            <a:r>
              <a:rPr lang="sk-SK" dirty="0"/>
              <a:t>žiadateľ podniká podľa zákona č. 105/1990 Zb. </a:t>
            </a:r>
            <a:r>
              <a:rPr lang="sk-SK" dirty="0" smtClean="0"/>
              <a:t>o súkromnom </a:t>
            </a:r>
            <a:r>
              <a:rPr lang="sk-SK" dirty="0"/>
              <a:t>podnikaní občanov </a:t>
            </a:r>
            <a:endParaRPr lang="sk-SK" dirty="0" smtClean="0"/>
          </a:p>
          <a:p>
            <a:pPr marL="0" indent="0" algn="ctr">
              <a:buNone/>
            </a:pPr>
            <a:endParaRPr lang="sk-SK" dirty="0"/>
          </a:p>
          <a:p>
            <a:pPr marL="0" indent="0" algn="ctr">
              <a:buNone/>
            </a:pPr>
            <a:r>
              <a:rPr lang="sk-SK" sz="3600" dirty="0"/>
              <a:t>Ak je žiadateľ samostatne hospodáriaci roľník je potrebné k žiadosti </a:t>
            </a:r>
            <a:r>
              <a:rPr lang="sk-SK" sz="3600" dirty="0" smtClean="0"/>
              <a:t>priložiť:</a:t>
            </a:r>
          </a:p>
          <a:p>
            <a:pPr marL="742950" indent="-742950">
              <a:buAutoNum type="arabicPeriod"/>
            </a:pPr>
            <a:r>
              <a:rPr lang="sk-SK" sz="3600" dirty="0" smtClean="0"/>
              <a:t>originál </a:t>
            </a:r>
            <a:r>
              <a:rPr lang="sk-SK" sz="3600" dirty="0"/>
              <a:t>alebo úradne osvedčenú kópiu osvedčenia o zápise samostatne hospodáriaceho </a:t>
            </a:r>
            <a:r>
              <a:rPr lang="sk-SK" sz="3600" dirty="0" smtClean="0"/>
              <a:t>roľníka, </a:t>
            </a:r>
            <a:endParaRPr lang="sk-SK" sz="3600" dirty="0" smtClean="0"/>
          </a:p>
          <a:p>
            <a:pPr marL="742950" indent="-742950">
              <a:buAutoNum type="arabicPeriod"/>
            </a:pPr>
            <a:r>
              <a:rPr lang="sk-SK" sz="3600" dirty="0" smtClean="0"/>
              <a:t>potvrdenie </a:t>
            </a:r>
            <a:r>
              <a:rPr lang="sk-SK" sz="3600" dirty="0"/>
              <a:t>obecného úradu, že osvedčenie trvá, nie staršie </a:t>
            </a:r>
            <a:r>
              <a:rPr lang="sk-SK" sz="3600" dirty="0" smtClean="0"/>
              <a:t>ako 60 dní </a:t>
            </a:r>
            <a:r>
              <a:rPr lang="sk-SK" sz="3600" dirty="0"/>
              <a:t>a  </a:t>
            </a:r>
            <a:endParaRPr lang="sk-SK" sz="3600" dirty="0" smtClean="0"/>
          </a:p>
          <a:p>
            <a:pPr marL="742950" indent="-742950">
              <a:buAutoNum type="arabicPeriod"/>
            </a:pPr>
            <a:r>
              <a:rPr lang="sk-SK" sz="3600" dirty="0" smtClean="0"/>
              <a:t>kópiu </a:t>
            </a:r>
            <a:r>
              <a:rPr lang="sk-SK" sz="3600" dirty="0"/>
              <a:t>potvrdenia o pridelení identifikačného </a:t>
            </a:r>
            <a:r>
              <a:rPr lang="sk-SK" sz="3600" dirty="0" smtClean="0"/>
              <a:t>čísla </a:t>
            </a:r>
          </a:p>
          <a:p>
            <a:pPr marL="0" indent="0" algn="ctr">
              <a:buNone/>
            </a:pPr>
            <a:r>
              <a:rPr lang="sk-SK" sz="3600" dirty="0" smtClean="0"/>
              <a:t>– </a:t>
            </a:r>
            <a:r>
              <a:rPr lang="sk-SK" sz="3600" dirty="0" smtClean="0">
                <a:solidFill>
                  <a:srgbClr val="FF0000"/>
                </a:solidFill>
              </a:rPr>
              <a:t>povinné prílohy zasiela listinne </a:t>
            </a:r>
          </a:p>
          <a:p>
            <a:pPr marL="0" indent="0" algn="ctr">
              <a:buNone/>
            </a:pPr>
            <a:r>
              <a:rPr lang="sk-SK" sz="3600" dirty="0" smtClean="0"/>
              <a:t>na </a:t>
            </a:r>
            <a:r>
              <a:rPr lang="sk-SK" sz="3600" dirty="0" smtClean="0">
                <a:solidFill>
                  <a:schemeClr val="accent2">
                    <a:lumMod val="75000"/>
                  </a:schemeClr>
                </a:solidFill>
              </a:rPr>
              <a:t>Pôdohospodársku </a:t>
            </a:r>
            <a:r>
              <a:rPr lang="sk-SK" sz="3600" dirty="0">
                <a:solidFill>
                  <a:schemeClr val="accent2">
                    <a:lumMod val="75000"/>
                  </a:schemeClr>
                </a:solidFill>
              </a:rPr>
              <a:t>platobnú agentúru</a:t>
            </a:r>
            <a:r>
              <a:rPr lang="sk-SK" sz="3600" dirty="0"/>
              <a:t> </a:t>
            </a:r>
          </a:p>
          <a:p>
            <a:pPr marL="0" indent="0" algn="ctr">
              <a:buNone/>
            </a:pPr>
            <a:r>
              <a:rPr lang="sk-SK" sz="3600" dirty="0" smtClean="0"/>
              <a:t> </a:t>
            </a:r>
            <a:endParaRPr lang="sk-SK" sz="3600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8790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67363" y="430929"/>
            <a:ext cx="3332025" cy="504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OSOBITNÝ KROK pre SHR</a:t>
            </a:r>
            <a:endParaRPr lang="sk-SK" dirty="0"/>
          </a:p>
        </p:txBody>
      </p:sp>
      <p:sp>
        <p:nvSpPr>
          <p:cNvPr id="8" name="Šípka nahor 7"/>
          <p:cNvSpPr/>
          <p:nvPr/>
        </p:nvSpPr>
        <p:spPr>
          <a:xfrm rot="5400000">
            <a:off x="1227421" y="2268988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Šípka nahor 10"/>
          <p:cNvSpPr/>
          <p:nvPr/>
        </p:nvSpPr>
        <p:spPr>
          <a:xfrm rot="5400000">
            <a:off x="1232387" y="3329590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Zástupný objekt pre obsah 2"/>
          <p:cNvSpPr txBox="1">
            <a:spLocks/>
          </p:cNvSpPr>
          <p:nvPr/>
        </p:nvSpPr>
        <p:spPr>
          <a:xfrm>
            <a:off x="8371232" y="2710248"/>
            <a:ext cx="2335562" cy="2817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k-SK" sz="2400" dirty="0" smtClean="0"/>
              <a:t>Uvedené prílohy je povinný žiadateľ podnikajúci ako SHR zaslať aj </a:t>
            </a:r>
            <a:r>
              <a:rPr lang="sk-SK" sz="2400" b="1" u="sng" dirty="0" smtClean="0"/>
              <a:t>listinne</a:t>
            </a:r>
          </a:p>
        </p:txBody>
      </p:sp>
      <p:pic>
        <p:nvPicPr>
          <p:cNvPr id="14" name="Obrázok 13"/>
          <p:cNvPicPr/>
          <p:nvPr/>
        </p:nvPicPr>
        <p:blipFill rotWithShape="1">
          <a:blip r:embed="rId2"/>
          <a:srcRect l="14914" t="28312" r="17593" b="16014"/>
          <a:stretch/>
        </p:blipFill>
        <p:spPr>
          <a:xfrm>
            <a:off x="2277687" y="972905"/>
            <a:ext cx="6001770" cy="2784764"/>
          </a:xfrm>
          <a:prstGeom prst="rect">
            <a:avLst/>
          </a:prstGeom>
        </p:spPr>
      </p:pic>
      <p:pic>
        <p:nvPicPr>
          <p:cNvPr id="15" name="Obrázok 14"/>
          <p:cNvPicPr/>
          <p:nvPr/>
        </p:nvPicPr>
        <p:blipFill rotWithShape="1">
          <a:blip r:embed="rId3"/>
          <a:srcRect l="15849" t="22662" r="17967" b="20003"/>
          <a:stretch/>
        </p:blipFill>
        <p:spPr>
          <a:xfrm>
            <a:off x="2317725" y="3795626"/>
            <a:ext cx="5885411" cy="2867891"/>
          </a:xfrm>
          <a:prstGeom prst="rect">
            <a:avLst/>
          </a:prstGeom>
        </p:spPr>
      </p:pic>
      <p:sp>
        <p:nvSpPr>
          <p:cNvPr id="16" name="Šípka nahor 15"/>
          <p:cNvSpPr/>
          <p:nvPr/>
        </p:nvSpPr>
        <p:spPr>
          <a:xfrm rot="5400000">
            <a:off x="1227420" y="2779662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Šípka nahor 16"/>
          <p:cNvSpPr/>
          <p:nvPr/>
        </p:nvSpPr>
        <p:spPr>
          <a:xfrm rot="5400000">
            <a:off x="1227419" y="3879518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26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67363" y="430929"/>
            <a:ext cx="3332025" cy="504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OSOBITNÝ KROK pre SHR </a:t>
            </a:r>
            <a:endParaRPr lang="sk-SK" dirty="0"/>
          </a:p>
        </p:txBody>
      </p:sp>
      <p:sp>
        <p:nvSpPr>
          <p:cNvPr id="11" name="Šípka nahor 10"/>
          <p:cNvSpPr/>
          <p:nvPr/>
        </p:nvSpPr>
        <p:spPr>
          <a:xfrm rot="5400000">
            <a:off x="1232387" y="3329590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Šípka nahor 16"/>
          <p:cNvSpPr/>
          <p:nvPr/>
        </p:nvSpPr>
        <p:spPr>
          <a:xfrm rot="5400000">
            <a:off x="1227419" y="3879518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8" name="Obrázok 17"/>
          <p:cNvPicPr/>
          <p:nvPr/>
        </p:nvPicPr>
        <p:blipFill rotWithShape="1">
          <a:blip r:embed="rId2"/>
          <a:srcRect l="15661" t="20220" r="17781" b="13981"/>
          <a:stretch/>
        </p:blipFill>
        <p:spPr>
          <a:xfrm>
            <a:off x="2144662" y="1654233"/>
            <a:ext cx="5918662" cy="3300153"/>
          </a:xfrm>
          <a:prstGeom prst="rect">
            <a:avLst/>
          </a:prstGeom>
        </p:spPr>
      </p:pic>
      <p:sp>
        <p:nvSpPr>
          <p:cNvPr id="19" name="Zástupný objekt pre obsah 2"/>
          <p:cNvSpPr txBox="1">
            <a:spLocks/>
          </p:cNvSpPr>
          <p:nvPr/>
        </p:nvSpPr>
        <p:spPr>
          <a:xfrm>
            <a:off x="688370" y="5597757"/>
            <a:ext cx="97005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dirty="0" smtClean="0">
                <a:solidFill>
                  <a:schemeClr val="accent5"/>
                </a:solidFill>
              </a:rPr>
              <a:t>Červené pole </a:t>
            </a:r>
            <a:r>
              <a:rPr lang="sk-SK" dirty="0" smtClean="0"/>
              <a:t>si vyžaduje úkon žiadateľa, </a:t>
            </a:r>
            <a:r>
              <a:rPr lang="sk-SK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127000">
                    <a:schemeClr val="tx1"/>
                  </a:glow>
                </a:effectLst>
              </a:rPr>
              <a:t>žlté pole </a:t>
            </a:r>
            <a:r>
              <a:rPr lang="sk-SK" dirty="0" smtClean="0"/>
              <a:t>si žiadateľ môže vyplniť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7247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84786" y="271960"/>
            <a:ext cx="9700593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23. krok: Podnik v ťažkostiach</a:t>
            </a:r>
            <a:endParaRPr lang="sk-SK" dirty="0"/>
          </a:p>
        </p:txBody>
      </p:sp>
      <p:pic>
        <p:nvPicPr>
          <p:cNvPr id="12" name="Obrázok 11"/>
          <p:cNvPicPr/>
          <p:nvPr/>
        </p:nvPicPr>
        <p:blipFill rotWithShape="1">
          <a:blip r:embed="rId2"/>
          <a:srcRect l="15942" t="39114" r="16939" b="11194"/>
          <a:stretch/>
        </p:blipFill>
        <p:spPr>
          <a:xfrm>
            <a:off x="195526" y="2543925"/>
            <a:ext cx="5877098" cy="4148282"/>
          </a:xfrm>
          <a:prstGeom prst="rect">
            <a:avLst/>
          </a:prstGeom>
        </p:spPr>
      </p:pic>
      <p:pic>
        <p:nvPicPr>
          <p:cNvPr id="13" name="Obrázok 12"/>
          <p:cNvPicPr/>
          <p:nvPr/>
        </p:nvPicPr>
        <p:blipFill rotWithShape="1">
          <a:blip r:embed="rId3"/>
          <a:srcRect l="16877" t="39945" r="16005" b="7871"/>
          <a:stretch/>
        </p:blipFill>
        <p:spPr>
          <a:xfrm>
            <a:off x="6282267" y="2649065"/>
            <a:ext cx="5655733" cy="3938002"/>
          </a:xfrm>
          <a:prstGeom prst="rect">
            <a:avLst/>
          </a:prstGeom>
        </p:spPr>
      </p:pic>
      <p:sp>
        <p:nvSpPr>
          <p:cNvPr id="14" name="Zástupný objekt pre obsah 2"/>
          <p:cNvSpPr txBox="1">
            <a:spLocks/>
          </p:cNvSpPr>
          <p:nvPr/>
        </p:nvSpPr>
        <p:spPr>
          <a:xfrm>
            <a:off x="267629" y="756007"/>
            <a:ext cx="11226281" cy="178791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sk-SK" dirty="0" smtClean="0"/>
              <a:t>V prípade, ak sa údaje nachádzali v príslušnom referenčnom registri, pole s podmienkou podniku v ťažkostiach sa zobrazuje na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modro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/>
              <a:t>(Obrazovka A) </a:t>
            </a:r>
            <a:r>
              <a:rPr lang="sk-SK" dirty="0" smtClean="0"/>
              <a:t>a </a:t>
            </a:r>
            <a:r>
              <a:rPr lang="sk-SK" dirty="0" smtClean="0"/>
              <a:t>od žiadateľa sa nevyžaduje žiadny úkon. Ak sa subjekt nenachádza v registri, resp. nie je možné overenie z dôvodu neúplnosti údajov, tak je potrebné doložiť relevantný účtovný doklad cez ikonu vložiť </a:t>
            </a:r>
            <a:r>
              <a:rPr lang="sk-SK" dirty="0" smtClean="0"/>
              <a:t>dokument (Obrazovka B). Za relevantný účtovný doklad sa považuje napríklad Daňové priznanie za rok 2019, príp. iný daňový doklad za predchádzajúce účtovné obdobie. </a:t>
            </a:r>
            <a:endParaRPr lang="sk-SK" dirty="0"/>
          </a:p>
          <a:p>
            <a:pPr marL="0" indent="0" algn="just">
              <a:buNone/>
            </a:pPr>
            <a:r>
              <a:rPr lang="sk-SK" dirty="0" smtClean="0"/>
              <a:t>	</a:t>
            </a:r>
            <a:r>
              <a:rPr lang="sk-SK" sz="2400" dirty="0" smtClean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sk-SK" dirty="0" smtClean="0"/>
              <a:t>											</a:t>
            </a:r>
            <a:r>
              <a:rPr lang="sk-SK" sz="2400" dirty="0">
                <a:solidFill>
                  <a:schemeClr val="accent1">
                    <a:lumMod val="75000"/>
                  </a:schemeClr>
                </a:solidFill>
              </a:rPr>
              <a:t>	B</a:t>
            </a:r>
            <a:endParaRPr lang="sk-SK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85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jekt pre obsah 2"/>
          <p:cNvSpPr txBox="1">
            <a:spLocks/>
          </p:cNvSpPr>
          <p:nvPr/>
        </p:nvSpPr>
        <p:spPr>
          <a:xfrm>
            <a:off x="508735" y="351465"/>
            <a:ext cx="8859709" cy="96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smtClean="0"/>
              <a:t>24. krok: Časť 7 Vyhlásenie žiadateľa, čestné prehlásenie a záväzky žiadateľ dôkladne </a:t>
            </a:r>
            <a:r>
              <a:rPr lang="sk-SK" dirty="0" smtClean="0"/>
              <a:t>prečíta. Odoslaním žiadosti žiadateľ súhlasí s vyhláseniami (7.A), čestnými prehláseniami (7.B) a pristupuje k uvedeným záväzkom (7.C).</a:t>
            </a:r>
            <a:endParaRPr lang="sk-SK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l="13512" t="16846" r="15069" b="8202"/>
          <a:stretch/>
        </p:blipFill>
        <p:spPr>
          <a:xfrm>
            <a:off x="931025" y="1396538"/>
            <a:ext cx="7390016" cy="459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08685" y="1161695"/>
            <a:ext cx="9113178" cy="882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25. krok: Časť 8 Prílohy je určená pre žiadateľa, ktorý chce k žiadosti pripojiť </a:t>
            </a:r>
            <a:r>
              <a:rPr lang="sk-SK" dirty="0" smtClean="0"/>
              <a:t>ľubovoľné prílohy , ktoré považuje pre účely podania žiadosti za relevantné.</a:t>
            </a:r>
            <a:endParaRPr lang="sk-SK" dirty="0"/>
          </a:p>
        </p:txBody>
      </p:sp>
      <p:pic>
        <p:nvPicPr>
          <p:cNvPr id="5" name="Obrázok 4"/>
          <p:cNvPicPr/>
          <p:nvPr/>
        </p:nvPicPr>
        <p:blipFill rotWithShape="1">
          <a:blip r:embed="rId2"/>
          <a:srcRect l="13605" t="66037" r="15257" b="9034"/>
          <a:stretch/>
        </p:blipFill>
        <p:spPr>
          <a:xfrm>
            <a:off x="947652" y="2618509"/>
            <a:ext cx="8761614" cy="253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02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6918" y="320039"/>
            <a:ext cx="9113178" cy="882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26. krok: žiadateľ si kliknutím na „Kontrola žiadosti“ skontroluje, či je jeho žiadosť kompletne vyplnená</a:t>
            </a:r>
            <a:endParaRPr lang="sk-SK" dirty="0"/>
          </a:p>
        </p:txBody>
      </p:sp>
      <p:sp>
        <p:nvSpPr>
          <p:cNvPr id="7" name="Zástupný objekt pre obsah 2"/>
          <p:cNvSpPr txBox="1">
            <a:spLocks/>
          </p:cNvSpPr>
          <p:nvPr/>
        </p:nvSpPr>
        <p:spPr>
          <a:xfrm>
            <a:off x="598366" y="5398914"/>
            <a:ext cx="9113178" cy="8828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k-SK" dirty="0" smtClean="0"/>
              <a:t>V prípade, ak žiadosť vykazuje nedostatky, je navigovaný pomocnými hláškami (pod kontrolou žiadosti) na ich odstránenie</a:t>
            </a:r>
            <a:r>
              <a:rPr lang="sk-SK" dirty="0" smtClean="0"/>
              <a:t>. </a:t>
            </a:r>
            <a:r>
              <a:rPr lang="sk-SK" dirty="0" smtClean="0"/>
              <a:t>Žiadosť je možné odoslať len v prípade, že nemá nedostatky.</a:t>
            </a:r>
            <a:endParaRPr lang="sk-SK" dirty="0"/>
          </a:p>
        </p:txBody>
      </p:sp>
      <p:pic>
        <p:nvPicPr>
          <p:cNvPr id="8" name="Obrázok 7"/>
          <p:cNvPicPr/>
          <p:nvPr/>
        </p:nvPicPr>
        <p:blipFill rotWithShape="1">
          <a:blip r:embed="rId2"/>
          <a:srcRect t="19731" b="12523"/>
          <a:stretch/>
        </p:blipFill>
        <p:spPr>
          <a:xfrm>
            <a:off x="708685" y="1645920"/>
            <a:ext cx="8892540" cy="3388510"/>
          </a:xfrm>
          <a:prstGeom prst="rect">
            <a:avLst/>
          </a:prstGeom>
        </p:spPr>
      </p:pic>
      <p:sp>
        <p:nvSpPr>
          <p:cNvPr id="6" name="Šípka nahor 5"/>
          <p:cNvSpPr/>
          <p:nvPr/>
        </p:nvSpPr>
        <p:spPr>
          <a:xfrm rot="5400000">
            <a:off x="1050153" y="1477098"/>
            <a:ext cx="255383" cy="157910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2327564" y="1753985"/>
            <a:ext cx="365760" cy="191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49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224443" y="478542"/>
            <a:ext cx="9193877" cy="882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Ak je žiadosť kompletne vyplnená, zobrazí sa hláška „Všetky povinné polia sú vyplnené“ a žiadateľ môže pristúpiť ku 27. kroku – „Odoslať“</a:t>
            </a:r>
            <a:endParaRPr lang="sk-SK" dirty="0"/>
          </a:p>
        </p:txBody>
      </p:sp>
      <p:sp>
        <p:nvSpPr>
          <p:cNvPr id="7" name="BlokTextu 6"/>
          <p:cNvSpPr txBox="1"/>
          <p:nvPr/>
        </p:nvSpPr>
        <p:spPr>
          <a:xfrm>
            <a:off x="3325478" y="2502046"/>
            <a:ext cx="845830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sk-SK" dirty="0"/>
          </a:p>
        </p:txBody>
      </p:sp>
      <p:sp>
        <p:nvSpPr>
          <p:cNvPr id="9" name="Šípka nahor 8"/>
          <p:cNvSpPr/>
          <p:nvPr/>
        </p:nvSpPr>
        <p:spPr>
          <a:xfrm rot="5400000">
            <a:off x="2084714" y="1587333"/>
            <a:ext cx="255383" cy="2102854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1" name="Obrázok 10"/>
          <p:cNvPicPr/>
          <p:nvPr/>
        </p:nvPicPr>
        <p:blipFill rotWithShape="1">
          <a:blip r:embed="rId2"/>
          <a:srcRect t="19981" b="12524"/>
          <a:stretch/>
        </p:blipFill>
        <p:spPr>
          <a:xfrm>
            <a:off x="631768" y="1928552"/>
            <a:ext cx="9102436" cy="4006735"/>
          </a:xfrm>
          <a:prstGeom prst="rect">
            <a:avLst/>
          </a:prstGeom>
        </p:spPr>
      </p:pic>
      <p:sp>
        <p:nvSpPr>
          <p:cNvPr id="8" name="BlokTextu 7"/>
          <p:cNvSpPr txBox="1"/>
          <p:nvPr/>
        </p:nvSpPr>
        <p:spPr>
          <a:xfrm>
            <a:off x="2876204" y="2261505"/>
            <a:ext cx="1203664" cy="3385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1600" dirty="0" smtClean="0"/>
              <a:t>27. krok</a:t>
            </a:r>
            <a:endParaRPr lang="sk-SK" sz="1600" dirty="0"/>
          </a:p>
        </p:txBody>
      </p:sp>
      <p:sp>
        <p:nvSpPr>
          <p:cNvPr id="6" name="Šípka nahor 5"/>
          <p:cNvSpPr/>
          <p:nvPr/>
        </p:nvSpPr>
        <p:spPr>
          <a:xfrm rot="5400000">
            <a:off x="1509360" y="1613886"/>
            <a:ext cx="255383" cy="2102854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Obdĺžnik 3"/>
          <p:cNvSpPr/>
          <p:nvPr/>
        </p:nvSpPr>
        <p:spPr>
          <a:xfrm>
            <a:off x="2377441" y="2086495"/>
            <a:ext cx="372684" cy="209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181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08685" y="619858"/>
            <a:ext cx="8684697" cy="882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28. krok – Po kliknutí na ikonu „Odoslať“ sa zobrazí hláška, či žiadateľ chce naozaj odoslať žiadosť. Pokračuje cez ikonu „Áno“</a:t>
            </a:r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58" y="1760538"/>
            <a:ext cx="8397233" cy="3879850"/>
          </a:xfrm>
        </p:spPr>
      </p:pic>
      <p:sp>
        <p:nvSpPr>
          <p:cNvPr id="9" name="Šípka nahor 8"/>
          <p:cNvSpPr/>
          <p:nvPr/>
        </p:nvSpPr>
        <p:spPr>
          <a:xfrm>
            <a:off x="5845057" y="3700463"/>
            <a:ext cx="255383" cy="130305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499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708685" y="619858"/>
            <a:ext cx="9113178" cy="882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29. krok – automaticky sa vytvorí podanie a žiadateľ pokračuje cez ikonu „Ďalej“.</a:t>
            </a:r>
            <a:endParaRPr lang="sk-SK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t="20884" r="1145" b="15970"/>
          <a:stretch/>
        </p:blipFill>
        <p:spPr>
          <a:xfrm>
            <a:off x="550744" y="1338348"/>
            <a:ext cx="9008893" cy="4364181"/>
          </a:xfrm>
          <a:prstGeom prst="rect">
            <a:avLst/>
          </a:prstGeom>
        </p:spPr>
      </p:pic>
      <p:sp>
        <p:nvSpPr>
          <p:cNvPr id="7" name="Šípka nahor 6"/>
          <p:cNvSpPr/>
          <p:nvPr/>
        </p:nvSpPr>
        <p:spPr>
          <a:xfrm>
            <a:off x="2323544" y="4768135"/>
            <a:ext cx="255383" cy="130305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BlokTextu 7"/>
          <p:cNvSpPr txBox="1"/>
          <p:nvPr/>
        </p:nvSpPr>
        <p:spPr>
          <a:xfrm>
            <a:off x="2660073" y="5819353"/>
            <a:ext cx="1203664" cy="3385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1600" dirty="0" smtClean="0"/>
              <a:t>29. krok</a:t>
            </a:r>
            <a:endParaRPr lang="sk-SK" sz="1600" dirty="0"/>
          </a:p>
        </p:txBody>
      </p:sp>
    </p:spTree>
    <p:extLst>
      <p:ext uri="{BB962C8B-B14F-4D97-AF65-F5344CB8AC3E}">
        <p14:creationId xmlns:p14="http://schemas.microsoft.com/office/powerpoint/2010/main" val="16473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93543" y="220848"/>
            <a:ext cx="9283213" cy="14832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30. krok – V závislosti od prihlásenia (3. krok) sa žiadateľovi ponúkne spôsob predloženia, </a:t>
            </a:r>
            <a:r>
              <a:rPr lang="sk-SK" dirty="0"/>
              <a:t>a žiadateľ pokračuje cez </a:t>
            </a:r>
            <a:r>
              <a:rPr lang="sk-SK" dirty="0" smtClean="0"/>
              <a:t>ikonu „Ďalej“.</a:t>
            </a:r>
          </a:p>
          <a:p>
            <a:r>
              <a:rPr lang="sk-SK" dirty="0" smtClean="0"/>
              <a:t>Ak sa žiadateľ v 3. kroku prihlásil cez občiansky preukaz </a:t>
            </a:r>
            <a:r>
              <a:rPr lang="sk-SK" dirty="0"/>
              <a:t>s elektronickým kontaktným čipom (</a:t>
            </a:r>
            <a:r>
              <a:rPr lang="sk-SK" dirty="0" err="1"/>
              <a:t>eID</a:t>
            </a:r>
            <a:r>
              <a:rPr lang="sk-SK" dirty="0" smtClean="0"/>
              <a:t>)</a:t>
            </a:r>
            <a:r>
              <a:rPr lang="sk-SK" dirty="0"/>
              <a:t> </a:t>
            </a:r>
            <a:r>
              <a:rPr lang="sk-SK" dirty="0" smtClean="0"/>
              <a:t>žiadateľovi sa sprístupní možnosť podať žiadosť elektronicky cez portál </a:t>
            </a:r>
            <a:r>
              <a:rPr lang="sk-SK" dirty="0"/>
              <a:t>s</a:t>
            </a:r>
            <a:r>
              <a:rPr lang="sk-SK" dirty="0" smtClean="0"/>
              <a:t>lovensko.sk, možnosť podať žiadosť listinne </a:t>
            </a:r>
            <a:r>
              <a:rPr lang="sk-SK" dirty="0" smtClean="0"/>
              <a:t>zostáva zachovaná.</a:t>
            </a:r>
            <a:endParaRPr lang="sk-SK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l="1078" t="20607" r="1235" b="13414"/>
          <a:stretch/>
        </p:blipFill>
        <p:spPr>
          <a:xfrm>
            <a:off x="556953" y="2028305"/>
            <a:ext cx="9127373" cy="3948546"/>
          </a:xfrm>
          <a:prstGeom prst="rect">
            <a:avLst/>
          </a:prstGeom>
        </p:spPr>
      </p:pic>
      <p:sp>
        <p:nvSpPr>
          <p:cNvPr id="8" name="Šípka nahor 7"/>
          <p:cNvSpPr/>
          <p:nvPr/>
        </p:nvSpPr>
        <p:spPr>
          <a:xfrm>
            <a:off x="2610379" y="5881907"/>
            <a:ext cx="255383" cy="838278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974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objekt pre obsah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6"/>
          <a:stretch/>
        </p:blipFill>
        <p:spPr>
          <a:xfrm>
            <a:off x="764771" y="1047403"/>
            <a:ext cx="6924056" cy="4416579"/>
          </a:xfrm>
        </p:spPr>
      </p:pic>
      <p:sp>
        <p:nvSpPr>
          <p:cNvPr id="7" name="Šípka nahor 6"/>
          <p:cNvSpPr/>
          <p:nvPr/>
        </p:nvSpPr>
        <p:spPr>
          <a:xfrm>
            <a:off x="2684919" y="5476621"/>
            <a:ext cx="490900" cy="813916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ástupný objekt pre obsah 2"/>
          <p:cNvSpPr txBox="1">
            <a:spLocks/>
          </p:cNvSpPr>
          <p:nvPr/>
        </p:nvSpPr>
        <p:spPr>
          <a:xfrm>
            <a:off x="93543" y="220848"/>
            <a:ext cx="9283213" cy="14832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31. krok – žiadateľovi sa vytvorí sumarizácia jeho podania a pokračuje cez ikonu ,,Dokončiť“ </a:t>
            </a:r>
          </a:p>
        </p:txBody>
      </p:sp>
      <p:sp>
        <p:nvSpPr>
          <p:cNvPr id="2" name="BlokTextu 1"/>
          <p:cNvSpPr txBox="1"/>
          <p:nvPr/>
        </p:nvSpPr>
        <p:spPr>
          <a:xfrm>
            <a:off x="5028169" y="4281146"/>
            <a:ext cx="6292645" cy="1754326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k-SK" i="1" dirty="0" smtClean="0">
                <a:solidFill>
                  <a:schemeClr val="bg1">
                    <a:lumMod val="50000"/>
                  </a:schemeClr>
                </a:solidFill>
              </a:rPr>
              <a:t>Pozn. žiadateľ si pred dokončením môže dať zobraziť svoju žiadosť. Avšak dôrazne upozorňujeme, že táto žiadosť nie je spôsobilá na podanie, nakoľko sa na každej strane nachádza text „NEPLATNÉ , NEPREKLADAŤ“ . Žiadosť určená na odoslanie sa žiadateľovi sprístupní po odoslaní (32. krok).</a:t>
            </a:r>
            <a:endParaRPr lang="sk-SK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Šípka nahor 7"/>
          <p:cNvSpPr/>
          <p:nvPr/>
        </p:nvSpPr>
        <p:spPr>
          <a:xfrm rot="16200000">
            <a:off x="4187306" y="4293610"/>
            <a:ext cx="255383" cy="1426342"/>
          </a:xfrm>
          <a:prstGeom prst="upArrow">
            <a:avLst>
              <a:gd name="adj1" fmla="val 50000"/>
              <a:gd name="adj2" fmla="val 64318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487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546346" y="352730"/>
            <a:ext cx="9595831" cy="12192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32. krok – žiadateľovi sa zobrazí jeho žiadosť v stave „ODOSLANÁ“. Nasleduje proces administrácie na strane </a:t>
            </a:r>
            <a:r>
              <a:rPr lang="sk-SK" dirty="0" smtClean="0">
                <a:solidFill>
                  <a:schemeClr val="accent2">
                    <a:lumMod val="75000"/>
                  </a:schemeClr>
                </a:solidFill>
              </a:rPr>
              <a:t>Pôdohospodárskej platobnej agentúry</a:t>
            </a:r>
            <a:r>
              <a:rPr lang="sk-SK" dirty="0" smtClean="0"/>
              <a:t>. Komunikácia so žiadateľom, prípadne ním určenou kontaktnou osobou prebieha výlučne e-mailovou formou</a:t>
            </a:r>
            <a:endParaRPr lang="sk-SK" dirty="0"/>
          </a:p>
        </p:txBody>
      </p:sp>
      <p:pic>
        <p:nvPicPr>
          <p:cNvPr id="6" name="Obrázok 5"/>
          <p:cNvPicPr/>
          <p:nvPr/>
        </p:nvPicPr>
        <p:blipFill rotWithShape="1">
          <a:blip r:embed="rId2"/>
          <a:srcRect t="20667" b="14519"/>
          <a:stretch/>
        </p:blipFill>
        <p:spPr>
          <a:xfrm>
            <a:off x="546347" y="1878675"/>
            <a:ext cx="9312548" cy="4131427"/>
          </a:xfrm>
          <a:prstGeom prst="rect">
            <a:avLst/>
          </a:prstGeom>
        </p:spPr>
      </p:pic>
      <p:sp>
        <p:nvSpPr>
          <p:cNvPr id="7" name="Šípka nahor 6"/>
          <p:cNvSpPr/>
          <p:nvPr/>
        </p:nvSpPr>
        <p:spPr>
          <a:xfrm rot="16200000">
            <a:off x="3555136" y="1673519"/>
            <a:ext cx="255383" cy="1426342"/>
          </a:xfrm>
          <a:prstGeom prst="upArrow">
            <a:avLst>
              <a:gd name="adj1" fmla="val 50000"/>
              <a:gd name="adj2" fmla="val 643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2194560" y="1953491"/>
            <a:ext cx="432262" cy="207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Šípka nahor 7"/>
          <p:cNvSpPr/>
          <p:nvPr/>
        </p:nvSpPr>
        <p:spPr>
          <a:xfrm rot="16200000">
            <a:off x="3725190" y="1980249"/>
            <a:ext cx="255383" cy="1426342"/>
          </a:xfrm>
          <a:prstGeom prst="upArrow">
            <a:avLst>
              <a:gd name="adj1" fmla="val 50000"/>
              <a:gd name="adj2" fmla="val 64318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BlokTextu 10"/>
          <p:cNvSpPr txBox="1"/>
          <p:nvPr/>
        </p:nvSpPr>
        <p:spPr>
          <a:xfrm>
            <a:off x="4566053" y="2565728"/>
            <a:ext cx="2257534" cy="923330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k-SK" i="1" dirty="0" smtClean="0">
                <a:solidFill>
                  <a:schemeClr val="bg1">
                    <a:lumMod val="50000"/>
                  </a:schemeClr>
                </a:solidFill>
              </a:rPr>
              <a:t>Pozn. Žiadosť určená pre listinné podanie.</a:t>
            </a:r>
            <a:endParaRPr lang="sk-SK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49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jekt pre obsah 2"/>
          <p:cNvSpPr txBox="1">
            <a:spLocks/>
          </p:cNvSpPr>
          <p:nvPr/>
        </p:nvSpPr>
        <p:spPr>
          <a:xfrm>
            <a:off x="698746" y="4932145"/>
            <a:ext cx="10479537" cy="1807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 smtClean="0">
                <a:solidFill>
                  <a:srgbClr val="FF0000"/>
                </a:solidFill>
              </a:rPr>
              <a:t>ŽIADATEĽ, ktorý podniká ako SHR </a:t>
            </a:r>
            <a:r>
              <a:rPr lang="sk-SK" dirty="0" smtClean="0"/>
              <a:t>je povinný zaslať spolu so žiadosťou </a:t>
            </a:r>
          </a:p>
          <a:p>
            <a:pPr lvl="1"/>
            <a:r>
              <a:rPr lang="sk-SK" b="1" dirty="0" smtClean="0"/>
              <a:t>originál </a:t>
            </a:r>
            <a:r>
              <a:rPr lang="sk-SK" b="1" dirty="0"/>
              <a:t>alebo úradne osvedčenú kópiu osvedčenia o zápise samostatne hospodáriaceho roľníka </a:t>
            </a:r>
            <a:endParaRPr lang="sk-SK" b="1" dirty="0" smtClean="0"/>
          </a:p>
          <a:p>
            <a:pPr lvl="1"/>
            <a:r>
              <a:rPr lang="sk-SK" b="1" dirty="0" smtClean="0"/>
              <a:t>potvrdenie </a:t>
            </a:r>
            <a:r>
              <a:rPr lang="sk-SK" b="1" dirty="0"/>
              <a:t>obecného úradu</a:t>
            </a:r>
            <a:r>
              <a:rPr lang="sk-SK" dirty="0"/>
              <a:t>,</a:t>
            </a:r>
            <a:r>
              <a:rPr lang="sk-SK" b="1" dirty="0"/>
              <a:t> </a:t>
            </a:r>
            <a:r>
              <a:rPr lang="sk-SK" dirty="0"/>
              <a:t>že </a:t>
            </a:r>
            <a:r>
              <a:rPr lang="sk-SK" b="1" u="sng" dirty="0"/>
              <a:t>osvedčenie trvá</a:t>
            </a:r>
            <a:r>
              <a:rPr lang="sk-SK" dirty="0"/>
              <a:t>, nie staršie </a:t>
            </a:r>
            <a:r>
              <a:rPr lang="sk-SK" dirty="0" smtClean="0"/>
              <a:t>ako</a:t>
            </a:r>
            <a:r>
              <a:rPr lang="sk-SK" dirty="0" smtClean="0">
                <a:solidFill>
                  <a:schemeClr val="bg1"/>
                </a:solidFill>
              </a:rPr>
              <a:t>.</a:t>
            </a:r>
            <a:r>
              <a:rPr lang="sk-SK" dirty="0" smtClean="0"/>
              <a:t>60</a:t>
            </a:r>
            <a:r>
              <a:rPr lang="sk-SK" dirty="0" smtClean="0">
                <a:solidFill>
                  <a:schemeClr val="bg1"/>
                </a:solidFill>
              </a:rPr>
              <a:t>.</a:t>
            </a:r>
            <a:r>
              <a:rPr lang="sk-SK" dirty="0" smtClean="0"/>
              <a:t>dní</a:t>
            </a:r>
            <a:r>
              <a:rPr lang="sk-SK" dirty="0"/>
              <a:t> </a:t>
            </a:r>
            <a:endParaRPr lang="sk-SK" dirty="0" smtClean="0"/>
          </a:p>
          <a:p>
            <a:pPr lvl="1"/>
            <a:r>
              <a:rPr lang="sk-SK" b="1" dirty="0" smtClean="0"/>
              <a:t>kópiu </a:t>
            </a:r>
            <a:r>
              <a:rPr lang="sk-SK" b="1" dirty="0"/>
              <a:t>potvrdenia o pridelení identifikačného </a:t>
            </a:r>
            <a:r>
              <a:rPr lang="sk-SK" b="1" dirty="0" smtClean="0"/>
              <a:t>čísla</a:t>
            </a:r>
            <a:endParaRPr lang="sk-SK" dirty="0"/>
          </a:p>
        </p:txBody>
      </p:sp>
      <p:sp>
        <p:nvSpPr>
          <p:cNvPr id="3" name="BlokTextu 2"/>
          <p:cNvSpPr txBox="1"/>
          <p:nvPr/>
        </p:nvSpPr>
        <p:spPr>
          <a:xfrm>
            <a:off x="2640460" y="1602769"/>
            <a:ext cx="68631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sk-SK" sz="2400" b="1" dirty="0">
                <a:solidFill>
                  <a:schemeClr val="accent2">
                    <a:lumMod val="75000"/>
                  </a:schemeClr>
                </a:solidFill>
              </a:rPr>
              <a:t>Pôdohospodárska platobná agentúra</a:t>
            </a:r>
          </a:p>
          <a:p>
            <a:pPr>
              <a:lnSpc>
                <a:spcPct val="150000"/>
              </a:lnSpc>
            </a:pPr>
            <a:r>
              <a:rPr lang="pl-PL" sz="2400" b="1" dirty="0"/>
              <a:t>Sekcia organizácie trhu a štátnej pomoci </a:t>
            </a:r>
          </a:p>
          <a:p>
            <a:pPr>
              <a:lnSpc>
                <a:spcPct val="150000"/>
              </a:lnSpc>
            </a:pPr>
            <a:r>
              <a:rPr lang="sk-SK" sz="2400" b="1" dirty="0"/>
              <a:t>Odbor štátnej pomoci </a:t>
            </a:r>
          </a:p>
          <a:p>
            <a:pPr>
              <a:lnSpc>
                <a:spcPct val="150000"/>
              </a:lnSpc>
            </a:pPr>
            <a:r>
              <a:rPr lang="sk-SK" sz="2400" dirty="0" smtClean="0"/>
              <a:t>Hraničná 12 </a:t>
            </a:r>
            <a:endParaRPr lang="sk-SK" sz="2400" dirty="0"/>
          </a:p>
          <a:p>
            <a:pPr>
              <a:lnSpc>
                <a:spcPct val="150000"/>
              </a:lnSpc>
            </a:pPr>
            <a:r>
              <a:rPr lang="sk-SK" sz="2400" dirty="0"/>
              <a:t>815 26 Bratislava</a:t>
            </a:r>
          </a:p>
          <a:p>
            <a:endParaRPr lang="sk-SK" dirty="0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212" y="1758995"/>
            <a:ext cx="381053" cy="381053"/>
          </a:xfrm>
          <a:prstGeom prst="rect">
            <a:avLst/>
          </a:prstGeom>
        </p:spPr>
      </p:pic>
      <p:sp>
        <p:nvSpPr>
          <p:cNvPr id="8" name="Zástupný objekt pre obsah 2"/>
          <p:cNvSpPr txBox="1">
            <a:spLocks/>
          </p:cNvSpPr>
          <p:nvPr/>
        </p:nvSpPr>
        <p:spPr>
          <a:xfrm>
            <a:off x="274797" y="387834"/>
            <a:ext cx="9595831" cy="746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smtClean="0"/>
              <a:t>33. krok – žiadateľ si žiadosť vytlačí, podpisy oprávnených osôb konať za žiadateľa úradne osvedčí a zašle na adresu: </a:t>
            </a:r>
          </a:p>
        </p:txBody>
      </p:sp>
    </p:spTree>
    <p:extLst>
      <p:ext uri="{BB962C8B-B14F-4D97-AF65-F5344CB8AC3E}">
        <p14:creationId xmlns:p14="http://schemas.microsoft.com/office/powerpoint/2010/main" val="29371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1537</TotalTime>
  <Words>1780</Words>
  <Application>Microsoft Office PowerPoint</Application>
  <PresentationFormat>Širokouhlá</PresentationFormat>
  <Paragraphs>115</Paragraphs>
  <Slides>42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42</vt:i4>
      </vt:variant>
    </vt:vector>
  </HeadingPairs>
  <TitlesOfParts>
    <vt:vector size="47" baseType="lpstr">
      <vt:lpstr>Arial</vt:lpstr>
      <vt:lpstr>Calibri</vt:lpstr>
      <vt:lpstr>Trebuchet MS</vt:lpstr>
      <vt:lpstr>Wingdings 3</vt:lpstr>
      <vt:lpstr>Fazeta</vt:lpstr>
      <vt:lpstr> Usmernenie k podávaniu  žiadosti  o poskytnutie pomoci vo forme úľav na environmentálnych daniach  (ZELENÁ NAFTA 2020)   v zmysle zákona č. 43/2019 Z. z. o poskytnutí pomoci v poľnohospodárskej prvovýrobe  a v zmysle schémy štátnej pomoci na poskytovanie pomoci vo forme úľav na environmentálnych daniach v znení dodatku č. 1 SA.54664   </vt:lpstr>
      <vt:lpstr>Postup registrácie</vt:lpstr>
      <vt:lpstr>Prezentácia programu PowerPoint</vt:lpstr>
      <vt:lpstr>Prezentácia programu PowerPoint</vt:lpstr>
      <vt:lpstr>Prezentácia programu PowerPoint</vt:lpstr>
      <vt:lpstr>Prezentácia programu PowerPoint</vt:lpstr>
      <vt:lpstr>5.A. krok: v prípade, že žiadateľ v roku 2019 podal žiadosť o zelenú naftu, zobrazí sa po kliknutí na ikonu „Žiadosť o zelenú naftu“  obrazovka, kde klikne na ikonu „Vytvoriť“ 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PPA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Postup pre vytvorenie používateľského konta do ITMS2014+ :</dc:title>
  <dc:creator>Töröková Martina</dc:creator>
  <cp:lastModifiedBy>Hrčková Veronika</cp:lastModifiedBy>
  <cp:revision>260</cp:revision>
  <dcterms:created xsi:type="dcterms:W3CDTF">2019-07-04T06:29:36Z</dcterms:created>
  <dcterms:modified xsi:type="dcterms:W3CDTF">2020-08-17T06:25:37Z</dcterms:modified>
</cp:coreProperties>
</file>