
<file path=[Content_Types].xml><?xml version="1.0" encoding="utf-8"?>
<Types xmlns="http://schemas.openxmlformats.org/package/2006/content-types">
  <Default Extension="png" ContentType="image/png"/>
  <Default Extension="tmp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52"/>
  </p:notesMasterIdLst>
  <p:handoutMasterIdLst>
    <p:handoutMasterId r:id="rId53"/>
  </p:handoutMasterIdLst>
  <p:sldIdLst>
    <p:sldId id="315" r:id="rId2"/>
    <p:sldId id="256" r:id="rId3"/>
    <p:sldId id="277" r:id="rId4"/>
    <p:sldId id="260" r:id="rId5"/>
    <p:sldId id="261" r:id="rId6"/>
    <p:sldId id="262" r:id="rId7"/>
    <p:sldId id="263" r:id="rId8"/>
    <p:sldId id="270" r:id="rId9"/>
    <p:sldId id="273" r:id="rId10"/>
    <p:sldId id="272" r:id="rId11"/>
    <p:sldId id="274" r:id="rId12"/>
    <p:sldId id="337" r:id="rId13"/>
    <p:sldId id="338" r:id="rId14"/>
    <p:sldId id="275" r:id="rId15"/>
    <p:sldId id="276" r:id="rId16"/>
    <p:sldId id="278" r:id="rId17"/>
    <p:sldId id="280" r:id="rId18"/>
    <p:sldId id="282" r:id="rId19"/>
    <p:sldId id="284" r:id="rId20"/>
    <p:sldId id="283" r:id="rId21"/>
    <p:sldId id="285" r:id="rId22"/>
    <p:sldId id="287" r:id="rId23"/>
    <p:sldId id="290" r:id="rId24"/>
    <p:sldId id="291" r:id="rId25"/>
    <p:sldId id="292" r:id="rId26"/>
    <p:sldId id="293" r:id="rId27"/>
    <p:sldId id="294" r:id="rId28"/>
    <p:sldId id="320" r:id="rId29"/>
    <p:sldId id="321" r:id="rId30"/>
    <p:sldId id="299" r:id="rId31"/>
    <p:sldId id="296" r:id="rId32"/>
    <p:sldId id="297" r:id="rId33"/>
    <p:sldId id="322" r:id="rId34"/>
    <p:sldId id="323" r:id="rId35"/>
    <p:sldId id="324" r:id="rId36"/>
    <p:sldId id="325" r:id="rId37"/>
    <p:sldId id="326" r:id="rId38"/>
    <p:sldId id="327" r:id="rId39"/>
    <p:sldId id="328" r:id="rId40"/>
    <p:sldId id="329" r:id="rId41"/>
    <p:sldId id="302" r:id="rId42"/>
    <p:sldId id="304" r:id="rId43"/>
    <p:sldId id="303" r:id="rId44"/>
    <p:sldId id="305" r:id="rId45"/>
    <p:sldId id="306" r:id="rId46"/>
    <p:sldId id="307" r:id="rId47"/>
    <p:sldId id="310" r:id="rId48"/>
    <p:sldId id="309" r:id="rId49"/>
    <p:sldId id="312" r:id="rId50"/>
    <p:sldId id="298" r:id="rId51"/>
  </p:sldIdLst>
  <p:sldSz cx="12192000" cy="6858000"/>
  <p:notesSz cx="6797675" cy="9926638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5179"/>
  </p:normalViewPr>
  <p:slideViewPr>
    <p:cSldViewPr snapToGrid="0" snapToObjects="1">
      <p:cViewPr varScale="1">
        <p:scale>
          <a:sx n="110" d="100"/>
          <a:sy n="110" d="100"/>
        </p:scale>
        <p:origin x="5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>
            <a:extLst>
              <a:ext uri="{FF2B5EF4-FFF2-40B4-BE49-F238E27FC236}">
                <a16:creationId xmlns:a16="http://schemas.microsoft.com/office/drawing/2014/main" id="{E26402FD-9C43-4940-A30D-3A32003810F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1F374A81-948D-5B4B-B684-5D0316DE0B7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932319-1974-0A48-8B03-4223740EE886}" type="datetimeFigureOut">
              <a:rPr lang="sk-SK" smtClean="0"/>
              <a:t>4. 4. 2022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72D90030-9FE6-C544-9038-3B62DB9E91D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1C0052E1-9DF0-544E-A9D2-8297F716CD5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3EC276-82FA-194B-8A82-6BE6F58FBD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04993900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01A432-C1A9-984E-9356-7D1293A3032C}" type="datetimeFigureOut">
              <a:rPr lang="sk-SK" smtClean="0"/>
              <a:t>4. 4. 2022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5C7A0B-1A6D-C74C-93E3-D901B08746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87184550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DB745EC-01E8-2343-9304-DD1F2DDFE9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06D9616-E11E-C245-B802-9F7260B5A2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82E682E-56DD-1C40-AC27-C9845F2C2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5D4F-D2C6-F74A-9F31-ECD1DE8C3346}" type="datetime1">
              <a:rPr lang="sk-SK" smtClean="0"/>
              <a:t>4. 4. 2022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DABB9E05-C4C0-694A-A471-34FCDB761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CC50157-688D-E94B-A87D-C9705B27B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27531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C4F80F-A3E1-8D48-948D-5BCC5BA60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D23FFE7-ABCC-874B-A0C5-C029C2D2FE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7EE59B99-DA34-1B42-ABFD-98847D712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20BFA-5F81-044A-B071-E97FFA2670DE}" type="datetime1">
              <a:rPr lang="sk-SK" smtClean="0"/>
              <a:t>4. 4. 2022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8501CA6-F611-7B40-94E0-BE72CF485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A7023BAE-BBA6-6144-A8D4-4712B8A32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14018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38EAEE-2062-624E-B423-6A025FFC0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3C71C9DC-6B0E-0349-89EE-C229ADB534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E416DA44-A8E5-124F-AA0E-CD6690334D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F47FCFD1-3E60-754B-BE54-7DD5F9E4DA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EFEF6-D3FB-6145-8A39-71C305522F4D}" type="datetime1">
              <a:rPr lang="sk-SK" smtClean="0"/>
              <a:t>4. 4. 2022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F91682A6-DFF5-6047-9F6B-CDD7B78A7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26E428DC-0B8C-FB41-B575-2B144A3C4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01778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F5190B-AB83-F049-A734-633F4B0D8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FB1F2F2-50D7-3247-92AA-FA64401169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9D154404-CB3C-A643-9F78-1579C7154D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F4AE99D-48A7-354E-B785-180AF3B25E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E299169E-B6C1-A84E-BE0F-08A98C91E5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C56B73CD-55AB-0F46-96A3-D237515DC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D74F1-ABE7-3649-B454-88A8C8CD2BA9}" type="datetime1">
              <a:rPr lang="sk-SK" smtClean="0"/>
              <a:t>4. 4. 2022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5091CD00-6683-E243-8A8B-D1C7B9837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A76AF2CE-03D1-6644-AF80-83FBA71D1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38330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E8FF7D-E92B-FC49-AAB9-052ED0E23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51233EC3-D2B2-AC40-867C-F4A5D72D8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FCB3-DE33-D94A-B53C-8CDFB81C7D6B}" type="datetime1">
              <a:rPr lang="sk-SK" smtClean="0"/>
              <a:t>4. 4. 2022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DA3B2AA-1E9D-AA45-AF44-F373B6E0F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271947DD-2BA6-0449-AB32-1ED7D8C12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40969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0848D741-FAFB-104C-A8E9-7E80A1EFC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AAF1B-FA43-E843-9EC8-40FDEC8F5064}" type="datetime1">
              <a:rPr lang="sk-SK" smtClean="0"/>
              <a:t>4. 4. 2022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3B39D353-91AE-BD47-BF33-4FEFAC09B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BCBF0DB8-8694-4744-B350-0AA8CE5CD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22016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71117C8-1234-7F4F-8542-FC6F38771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78D66494-8CCE-3D43-A530-A5BE6D80F9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CBED640-3D18-B34A-A344-17B20CD762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30786089-4F8F-3B4D-95CD-57D79A37E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E4A87-4B6B-0B4C-8419-920D8806CB24}" type="datetime1">
              <a:rPr lang="sk-SK" smtClean="0"/>
              <a:t>4. 4. 2022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0EAA3272-1133-974F-B88E-682943CAA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D67088D6-F8D7-2747-B8FE-695A53F50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78161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3768254-5DF6-0941-84C9-04F0A574A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02219814-2EFC-4246-BB49-B770C021D0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D598D8F-0BB1-F64F-96DE-BA0BD25004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FBB66DFD-3D0B-5C4E-AF1A-6DB8DF003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90C7E-DF38-5E45-A933-F1C64E604AA4}" type="datetime1">
              <a:rPr lang="sk-SK" smtClean="0"/>
              <a:t>4. 4. 2022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657B3B66-8CB5-5149-9AD2-8078D4929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8BA911DE-382D-FE40-AB41-7E5B02A16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73407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emf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 l="-34000" t="25000" r="-4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5AAEFE8D-ED94-6846-93D6-67830B048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FCC7199-F377-144E-9761-3F8B289AC0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A6755AF2-C15A-104B-AD8B-C6DAD95129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DC0F47-311E-DA47-A441-30F2D2580E5E}" type="datetime1">
              <a:rPr lang="sk-SK" smtClean="0"/>
              <a:t>4. 4. 2022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43A0EB0-4637-D942-9F7A-AC07059C8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F7FA20A-666D-3740-8B56-0E4D81422A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1F41C-234E-574F-9813-83C5D9859078}" type="slidenum">
              <a:rPr lang="sk-SK" smtClean="0"/>
              <a:t>‹#›</a:t>
            </a:fld>
            <a:endParaRPr lang="sk-SK"/>
          </a:p>
        </p:txBody>
      </p:sp>
      <p:pic>
        <p:nvPicPr>
          <p:cNvPr id="8" name="Obrázok 7">
            <a:extLst>
              <a:ext uri="{FF2B5EF4-FFF2-40B4-BE49-F238E27FC236}">
                <a16:creationId xmlns:a16="http://schemas.microsoft.com/office/drawing/2014/main" id="{8C365F5A-98A8-EC40-B512-6C2184B2850C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9083675" y="5529431"/>
            <a:ext cx="1725444" cy="1725444"/>
          </a:xfrm>
          <a:prstGeom prst="rect">
            <a:avLst/>
          </a:prstGeom>
        </p:spPr>
      </p:pic>
      <p:sp>
        <p:nvSpPr>
          <p:cNvPr id="10" name="BlokTextu 9">
            <a:extLst>
              <a:ext uri="{FF2B5EF4-FFF2-40B4-BE49-F238E27FC236}">
                <a16:creationId xmlns:a16="http://schemas.microsoft.com/office/drawing/2014/main" id="{FF585E6A-AF7B-2B40-8F1C-72A8236C60EB}"/>
              </a:ext>
            </a:extLst>
          </p:cNvPr>
          <p:cNvSpPr txBox="1"/>
          <p:nvPr userDrawn="1"/>
        </p:nvSpPr>
        <p:spPr>
          <a:xfrm>
            <a:off x="6572922" y="418472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292917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iea.sk/monitorovaci-system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lovensko.sk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lovensko.sk/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katalog.apa.sk/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s://josephine.proebiz.com/sk/promoter/register/CbW3bbUhEb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pa.sk/52-prv-2022/praca-s-josephine-pre-potreby-vyzvy-52-prv-2022-v-kocke/11348" TargetMode="External"/><Relationship Id="rId2" Type="http://schemas.openxmlformats.org/officeDocument/2006/relationships/hyperlink" Target="https://www.apa.sk/51-prv-2021/praca-s-josephine-pre-potreby-vyzvy-4-2-v-kocke/11256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nsrv.sk/index.php?pl=51&amp;article=2681" TargetMode="External"/><Relationship Id="rId2" Type="http://schemas.openxmlformats.org/officeDocument/2006/relationships/hyperlink" Target="https://www.slovensko.sk/sk/najst-sluzbu?CurrentPage=1&amp;InstitutionName=P%c3%b4dohospod%c3%a1rska+platobn%c3%a1+agent%c3%bara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lovensko.sk/sk/najst-sluzbu?CurrentPage=1&amp;InstitutionName=P%c3%b4dohospod%c3%a1rska+platobn%c3%a1+agent%c3%bara" TargetMode="Externa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mp"/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237744" y="6173958"/>
            <a:ext cx="1903476" cy="3944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rgbClr val="5F5F5F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5F5F5F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5F5F5F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5F5F5F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5F5F5F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sk-SK" altLang="sk-SK" sz="1600" b="1" dirty="0">
                <a:solidFill>
                  <a:schemeClr val="tx1"/>
                </a:solidFill>
              </a:rPr>
              <a:t>apríl 2022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08150" y="482601"/>
            <a:ext cx="8763000" cy="1031875"/>
          </a:xfrm>
        </p:spPr>
        <p:txBody>
          <a:bodyPr/>
          <a:lstStyle/>
          <a:p>
            <a:pPr eaLnBrk="1" hangingPunct="1"/>
            <a:r>
              <a:rPr lang="sk-SK" altLang="sk-SK" sz="4000" b="1" dirty="0">
                <a:solidFill>
                  <a:schemeClr val="bg1"/>
                </a:solidFill>
              </a:rPr>
              <a:t>Sekcia projektových podpôr </a:t>
            </a:r>
          </a:p>
        </p:txBody>
      </p:sp>
      <p:pic>
        <p:nvPicPr>
          <p:cNvPr id="5124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94"/>
          <a:stretch>
            <a:fillRect/>
          </a:stretch>
        </p:blipFill>
        <p:spPr bwMode="auto">
          <a:xfrm>
            <a:off x="14067" y="1794559"/>
            <a:ext cx="12181729" cy="3254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BlokTextu 1"/>
          <p:cNvSpPr txBox="1"/>
          <p:nvPr/>
        </p:nvSpPr>
        <p:spPr>
          <a:xfrm>
            <a:off x="89662" y="3454652"/>
            <a:ext cx="800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657350" lvl="3" indent="-285750">
              <a:buFont typeface="Wingdings" panose="05000000000000000000" pitchFamily="2" charset="2"/>
              <a:buChar char="ü"/>
            </a:pPr>
            <a:r>
              <a:rPr lang="sk-SK" sz="1600" dirty="0">
                <a:solidFill>
                  <a:schemeClr val="bg1"/>
                </a:solidFill>
              </a:rPr>
              <a:t>Informácie o aktuálne vyhlásených výzvach 4.1 a 4.2</a:t>
            </a:r>
          </a:p>
          <a:p>
            <a:pPr marL="2114550" lvl="4" indent="-285750">
              <a:buFont typeface="Wingdings" panose="05000000000000000000" pitchFamily="2" charset="2"/>
              <a:buChar char="ü"/>
            </a:pPr>
            <a:r>
              <a:rPr lang="sk-SK" sz="1600" dirty="0">
                <a:solidFill>
                  <a:schemeClr val="bg1"/>
                </a:solidFill>
              </a:rPr>
              <a:t>Predstavenie systému </a:t>
            </a:r>
            <a:r>
              <a:rPr lang="sk-SK" sz="1600" dirty="0" err="1">
                <a:solidFill>
                  <a:schemeClr val="bg1"/>
                </a:solidFill>
              </a:rPr>
              <a:t>Josephine</a:t>
            </a:r>
            <a:endParaRPr lang="sk-SK" sz="1600" dirty="0">
              <a:solidFill>
                <a:schemeClr val="bg1"/>
              </a:solidFill>
            </a:endParaRPr>
          </a:p>
          <a:p>
            <a:pPr marL="2571750" lvl="5" indent="-285750">
              <a:buFont typeface="Wingdings" panose="05000000000000000000" pitchFamily="2" charset="2"/>
              <a:buChar char="ü"/>
            </a:pPr>
            <a:r>
              <a:rPr lang="sk-SK" sz="1600" dirty="0">
                <a:solidFill>
                  <a:schemeClr val="bg1"/>
                </a:solidFill>
              </a:rPr>
              <a:t>Ako si podať projekt v rámci </a:t>
            </a:r>
            <a:r>
              <a:rPr lang="sk-SK" sz="1600" dirty="0" err="1">
                <a:solidFill>
                  <a:schemeClr val="bg1"/>
                </a:solidFill>
              </a:rPr>
              <a:t>podopatrenia</a:t>
            </a:r>
            <a:r>
              <a:rPr lang="sk-SK" sz="1600" dirty="0">
                <a:solidFill>
                  <a:schemeClr val="bg1"/>
                </a:solidFill>
              </a:rPr>
              <a:t> 4.1 a 4.2</a:t>
            </a:r>
          </a:p>
        </p:txBody>
      </p:sp>
      <p:pic>
        <p:nvPicPr>
          <p:cNvPr id="6" name="Obrázo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8937" y="5760229"/>
            <a:ext cx="2543175" cy="101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832121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3886FF-3E90-994C-B8FC-F7C1D7D63A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1359580"/>
          </a:xfrm>
        </p:spPr>
        <p:txBody>
          <a:bodyPr>
            <a:normAutofit fontScale="90000"/>
          </a:bodyPr>
          <a:lstStyle/>
          <a:p>
            <a:r>
              <a:rPr lang="sk-SK" sz="4900" dirty="0">
                <a:solidFill>
                  <a:schemeClr val="bg1"/>
                </a:solidFill>
                <a:latin typeface="+mn-lt"/>
              </a:rPr>
              <a:t/>
            </a:r>
            <a:br>
              <a:rPr lang="sk-SK" sz="4900" dirty="0">
                <a:solidFill>
                  <a:schemeClr val="bg1"/>
                </a:solidFill>
                <a:latin typeface="+mn-lt"/>
              </a:rPr>
            </a:br>
            <a:r>
              <a:rPr lang="sk-SK" sz="4900" dirty="0">
                <a:solidFill>
                  <a:schemeClr val="bg1"/>
                </a:solidFill>
                <a:latin typeface="+mn-lt"/>
              </a:rPr>
              <a:t/>
            </a:r>
            <a:br>
              <a:rPr lang="sk-SK" sz="4900" dirty="0">
                <a:solidFill>
                  <a:schemeClr val="bg1"/>
                </a:solidFill>
                <a:latin typeface="+mn-lt"/>
              </a:rPr>
            </a:br>
            <a:r>
              <a:rPr lang="sk-SK" sz="6000" dirty="0">
                <a:latin typeface="+mn-lt"/>
              </a:rPr>
              <a:t>Výzva 51/PRV/2021</a:t>
            </a:r>
            <a:endParaRPr lang="sk-SK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703796A-9229-1340-AE7D-6777A3548E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48000"/>
            <a:ext cx="9144000" cy="3265714"/>
          </a:xfrm>
        </p:spPr>
        <p:txBody>
          <a:bodyPr>
            <a:normAutofit/>
          </a:bodyPr>
          <a:lstStyle/>
          <a:p>
            <a:r>
              <a:rPr lang="sk-SK" dirty="0"/>
              <a:t>Výzva na predkladanie žiadostí o nenávratný finančný príspevok z PRV SR 2014 – 2022 na </a:t>
            </a:r>
            <a:r>
              <a:rPr lang="sk-SK" dirty="0" err="1"/>
              <a:t>podopatrenie</a:t>
            </a:r>
            <a:r>
              <a:rPr lang="sk-SK" dirty="0"/>
              <a:t> 4.2 – Podpora pre investície na spracovanie /uvádzanie na trh  a/alebo vývoj poľnohospodárskych </a:t>
            </a:r>
            <a:r>
              <a:rPr lang="sk-SK" dirty="0" smtClean="0"/>
              <a:t>výrobkov</a:t>
            </a:r>
          </a:p>
          <a:p>
            <a:pPr algn="just"/>
            <a:r>
              <a:rPr lang="sk-SK" dirty="0"/>
              <a:t>Indikatívna výška finančných prostriedkov určených na vyčerpanie vo výzve predstavuje  </a:t>
            </a:r>
            <a:r>
              <a:rPr lang="sk-SK" b="1" dirty="0" smtClean="0"/>
              <a:t>170 </a:t>
            </a:r>
            <a:r>
              <a:rPr lang="sk-SK" b="1" dirty="0"/>
              <a:t>000 000,00 EUR</a:t>
            </a:r>
            <a:r>
              <a:rPr lang="sk-SK" dirty="0"/>
              <a:t> </a:t>
            </a:r>
            <a:endParaRPr lang="sk-SK" dirty="0" smtClean="0"/>
          </a:p>
          <a:p>
            <a:pPr algn="just"/>
            <a:r>
              <a:rPr lang="sk-SK" dirty="0" smtClean="0">
                <a:solidFill>
                  <a:srgbClr val="FF0000"/>
                </a:solidFill>
              </a:rPr>
              <a:t>18.3.2022 </a:t>
            </a:r>
            <a:r>
              <a:rPr lang="sk-SK" dirty="0">
                <a:solidFill>
                  <a:srgbClr val="FF0000"/>
                </a:solidFill>
              </a:rPr>
              <a:t>bola na stránke PPA zverejnená aktualizácia č. 2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643201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5344FEA-033A-334C-87F0-AD68241C8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0"/>
            <a:ext cx="10515600" cy="1286255"/>
          </a:xfrm>
        </p:spPr>
        <p:txBody>
          <a:bodyPr>
            <a:normAutofit/>
          </a:bodyPr>
          <a:lstStyle/>
          <a:p>
            <a:pPr algn="ctr"/>
            <a:r>
              <a:rPr lang="sk-SK" sz="4800" b="1" dirty="0">
                <a:solidFill>
                  <a:schemeClr val="accent6">
                    <a:lumMod val="75000"/>
                  </a:schemeClr>
                </a:solidFill>
              </a:rPr>
              <a:t>Oblasti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A5E15C4-9F55-6F4F-B235-1CDB9A8C59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286255"/>
            <a:ext cx="10515600" cy="4693921"/>
          </a:xfrm>
        </p:spPr>
        <p:txBody>
          <a:bodyPr>
            <a:norm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sk-SK" sz="1900" dirty="0">
                <a:solidFill>
                  <a:schemeClr val="tx1"/>
                </a:solidFill>
              </a:rPr>
              <a:t>Mäsopriemysel, hydinársky priemysel a spracovanie vajec</a:t>
            </a:r>
            <a:endParaRPr lang="sk-SK" sz="19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sk-SK" sz="1900" dirty="0">
                <a:solidFill>
                  <a:schemeClr val="tx1"/>
                </a:solidFill>
              </a:rPr>
              <a:t>Mliekarenský priemysel a výroba mliečnych výrobkov</a:t>
            </a:r>
            <a:endParaRPr lang="sk-SK" sz="19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sk-SK" sz="1900" dirty="0">
                <a:solidFill>
                  <a:schemeClr val="tx1"/>
                </a:solidFill>
              </a:rPr>
              <a:t>Mlynský, pekárenský, </a:t>
            </a:r>
            <a:r>
              <a:rPr lang="sk-SK" sz="1900" dirty="0" err="1">
                <a:solidFill>
                  <a:schemeClr val="tx1"/>
                </a:solidFill>
              </a:rPr>
              <a:t>pečivárenský</a:t>
            </a:r>
            <a:r>
              <a:rPr lang="sk-SK" sz="1900" dirty="0">
                <a:solidFill>
                  <a:schemeClr val="tx1"/>
                </a:solidFill>
              </a:rPr>
              <a:t> a cukrovinkársky priemysel</a:t>
            </a:r>
            <a:endParaRPr lang="sk-SK" sz="19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sk-SK" sz="1900" dirty="0">
                <a:solidFill>
                  <a:schemeClr val="tx1"/>
                </a:solidFill>
              </a:rPr>
              <a:t>Konzervárenský priemysel a mraziarenský priemysel vrátane výroby </a:t>
            </a:r>
            <a:r>
              <a:rPr lang="sk-SK" sz="1900" dirty="0" err="1">
                <a:solidFill>
                  <a:schemeClr val="tx1"/>
                </a:solidFill>
              </a:rPr>
              <a:t>termosterilizovaných</a:t>
            </a:r>
            <a:r>
              <a:rPr lang="sk-SK" sz="1900" dirty="0">
                <a:solidFill>
                  <a:schemeClr val="tx1"/>
                </a:solidFill>
              </a:rPr>
              <a:t> pokrmov, hotových jedál, omáčok, dojčenských výživ, pretlakov, kečupov, džemov a lekvárov a priemysel výroby korenín</a:t>
            </a:r>
            <a:endParaRPr lang="sk-SK" sz="19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sk-SK" sz="1900" dirty="0">
                <a:solidFill>
                  <a:schemeClr val="tx1"/>
                </a:solidFill>
              </a:rPr>
              <a:t>Cukrovarnícky priemysel, tukový priemysel vrátane spracovania olejnín a strukovín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sk-SK" sz="1900" dirty="0" err="1">
                <a:solidFill>
                  <a:schemeClr val="tx1"/>
                </a:solidFill>
              </a:rPr>
              <a:t>Pivovarnícko</a:t>
            </a:r>
            <a:r>
              <a:rPr lang="sk-SK" sz="1900" dirty="0">
                <a:solidFill>
                  <a:schemeClr val="tx1"/>
                </a:solidFill>
              </a:rPr>
              <a:t> - sladovnícky priemysel, liehovarnícky priemysel, vinársky priemysel, priemysel nealko nápojov a škrobárenský priemysel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sk-SK" sz="1900" dirty="0">
                <a:solidFill>
                  <a:schemeClr val="tx1"/>
                </a:solidFill>
              </a:rPr>
              <a:t>Výroba kŕmnych zmesí a ostatné spracovanie alebo uvádzanie na trh neuvedené v predchádzajúcich bodoch, napr. spracovanie medu, spracovanie liečivých rastlín, osív a sadív a pod.</a:t>
            </a:r>
            <a:endParaRPr lang="sk-SK" sz="19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sk-SK" sz="1900" dirty="0">
                <a:solidFill>
                  <a:schemeClr val="tx1"/>
                </a:solidFill>
              </a:rPr>
              <a:t>Osobitná oblasť pre prvovýrobcov: Investície do odbytových miest (vrátane súvisiacich investícií do logistiky) a mobilných odbytových zariadení</a:t>
            </a:r>
            <a:endParaRPr lang="sk-SK" sz="19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35FD5837-5D65-8443-8672-B98781B75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1859FBB4-62CC-F348-A39E-5A3E8F43A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86250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759009"/>
            <a:ext cx="10515600" cy="210312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Výška oprávnených výdavkov na jeden projekt</a:t>
            </a:r>
            <a:r>
              <a:rPr lang="sk-SK" b="1" dirty="0"/>
              <a:t/>
            </a:r>
            <a:br>
              <a:rPr lang="sk-SK" b="1" dirty="0"/>
            </a:br>
            <a:endParaRPr lang="sk-SK" dirty="0"/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2277374"/>
            <a:ext cx="10515600" cy="3976777"/>
          </a:xfrm>
        </p:spPr>
        <p:txBody>
          <a:bodyPr>
            <a:normAutofit/>
          </a:bodyPr>
          <a:lstStyle/>
          <a:p>
            <a:r>
              <a:rPr lang="sk-SK" dirty="0">
                <a:solidFill>
                  <a:schemeClr val="tx1"/>
                </a:solidFill>
              </a:rPr>
              <a:t>Minimálna výška oprávnených výdavkov pre všetky oblasti: 	         10 000,00 EUR</a:t>
            </a:r>
          </a:p>
          <a:p>
            <a:r>
              <a:rPr lang="sk-SK" dirty="0">
                <a:solidFill>
                  <a:schemeClr val="tx1"/>
                </a:solidFill>
              </a:rPr>
              <a:t>Maximálna výška oprávnených výdavkov pre oblasti 1 až 7: 	   2 000 000,00 EUR</a:t>
            </a:r>
          </a:p>
          <a:p>
            <a:r>
              <a:rPr lang="sk-SK" dirty="0">
                <a:solidFill>
                  <a:schemeClr val="tx1"/>
                </a:solidFill>
              </a:rPr>
              <a:t>Maximálna výška oprávnených výdavkov pre oblasť 8: 	       200 000,00 EUR</a:t>
            </a:r>
          </a:p>
          <a:p>
            <a:endParaRPr lang="sk-SK" dirty="0">
              <a:solidFill>
                <a:schemeClr val="tx1"/>
              </a:solidFill>
            </a:endParaRPr>
          </a:p>
          <a:p>
            <a:pPr algn="just"/>
            <a:r>
              <a:rPr lang="sk-SK" sz="2000" dirty="0">
                <a:solidFill>
                  <a:schemeClr val="tx1"/>
                </a:solidFill>
              </a:rPr>
              <a:t>Zároveň pre oblasti 1 až 7 platí obmedzenie pre výšku oprávnených výdavkov: Pomer aktív podniku zistených z poslednej riadnej účtovnej závierky podniku pred podaním ŽoNFP k celkovým oprávneným výdavkom všetkých podaných ŽoNFP žiadateľa na </a:t>
            </a:r>
            <a:r>
              <a:rPr lang="sk-SK" sz="2000" dirty="0" err="1">
                <a:solidFill>
                  <a:schemeClr val="tx1"/>
                </a:solidFill>
              </a:rPr>
              <a:t>podopatrenie</a:t>
            </a:r>
            <a:r>
              <a:rPr lang="sk-SK" sz="2000" dirty="0">
                <a:solidFill>
                  <a:schemeClr val="tx1"/>
                </a:solidFill>
              </a:rPr>
              <a:t> 4.2 v aktuálnej výzve je rovný alebo väčší ako 2; alebo celková výška oprávnených výdavkov všetkých podaných ŽoNFP v aktuálnej výzve na </a:t>
            </a:r>
            <a:r>
              <a:rPr lang="sk-SK" sz="2000" dirty="0" err="1">
                <a:solidFill>
                  <a:schemeClr val="tx1"/>
                </a:solidFill>
              </a:rPr>
              <a:t>podopatrenie</a:t>
            </a:r>
            <a:r>
              <a:rPr lang="sk-SK" sz="2000" dirty="0">
                <a:solidFill>
                  <a:schemeClr val="tx1"/>
                </a:solidFill>
              </a:rPr>
              <a:t> 4.2 </a:t>
            </a:r>
            <a:r>
              <a:rPr lang="sk-SK" sz="2000" dirty="0">
                <a:solidFill>
                  <a:srgbClr val="FF0000"/>
                </a:solidFill>
              </a:rPr>
              <a:t>nepresahuje 200 000 EUR</a:t>
            </a:r>
            <a:r>
              <a:rPr lang="sk-SK" sz="2000" dirty="0">
                <a:solidFill>
                  <a:schemeClr val="tx1"/>
                </a:solidFill>
              </a:rPr>
              <a:t>.</a:t>
            </a:r>
          </a:p>
          <a:p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48759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569353"/>
            <a:ext cx="10515600" cy="1672626"/>
          </a:xfrm>
        </p:spPr>
        <p:txBody>
          <a:bodyPr>
            <a:normAutofit/>
          </a:bodyPr>
          <a:lstStyle/>
          <a:p>
            <a:r>
              <a:rPr lang="sk-SK" sz="4000" b="1" dirty="0">
                <a:solidFill>
                  <a:schemeClr val="accent6">
                    <a:lumMod val="75000"/>
                  </a:schemeClr>
                </a:solidFill>
              </a:rPr>
              <a:t>Povolený počet predložených </a:t>
            </a:r>
            <a:r>
              <a:rPr lang="sk-SK" sz="4000" b="1" dirty="0" err="1">
                <a:solidFill>
                  <a:schemeClr val="accent6">
                    <a:lumMod val="75000"/>
                  </a:schemeClr>
                </a:solidFill>
              </a:rPr>
              <a:t>ŽoNFP</a:t>
            </a:r>
            <a:r>
              <a:rPr lang="sk-SK" sz="4000" b="1" dirty="0">
                <a:solidFill>
                  <a:schemeClr val="accent6">
                    <a:lumMod val="75000"/>
                  </a:schemeClr>
                </a:solidFill>
              </a:rPr>
              <a:t> na žiadateľa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2726164"/>
            <a:ext cx="10515600" cy="1500187"/>
          </a:xfrm>
        </p:spPr>
        <p:txBody>
          <a:bodyPr>
            <a:normAutofit fontScale="92500"/>
          </a:bodyPr>
          <a:lstStyle/>
          <a:p>
            <a:pPr algn="just"/>
            <a:r>
              <a:rPr lang="sk-SK" dirty="0">
                <a:solidFill>
                  <a:schemeClr val="tx1"/>
                </a:solidFill>
              </a:rPr>
              <a:t>Žiadateľ môže v rámci tejto výzvy predložiť maximálne 2 </a:t>
            </a:r>
            <a:r>
              <a:rPr lang="sk-SK" dirty="0" err="1">
                <a:solidFill>
                  <a:schemeClr val="tx1"/>
                </a:solidFill>
              </a:rPr>
              <a:t>ŽoNFP</a:t>
            </a:r>
            <a:r>
              <a:rPr lang="sk-SK" dirty="0">
                <a:solidFill>
                  <a:schemeClr val="tx1"/>
                </a:solidFill>
              </a:rPr>
              <a:t> (</a:t>
            </a:r>
            <a:r>
              <a:rPr lang="sk-SK" b="1" dirty="0">
                <a:solidFill>
                  <a:schemeClr val="tx1"/>
                </a:solidFill>
              </a:rPr>
              <a:t>nerozhoduje či na rovnakú oblasť alebo na rôzne oblasti</a:t>
            </a:r>
            <a:r>
              <a:rPr lang="sk-SK" dirty="0">
                <a:solidFill>
                  <a:schemeClr val="tx1"/>
                </a:solidFill>
              </a:rPr>
              <a:t>) a zároveň žiadateľ môže predložiť </a:t>
            </a:r>
            <a:r>
              <a:rPr lang="sk-SK" b="1" dirty="0">
                <a:solidFill>
                  <a:schemeClr val="tx1"/>
                </a:solidFill>
              </a:rPr>
              <a:t>naviac ešte 2 </a:t>
            </a:r>
            <a:r>
              <a:rPr lang="sk-SK" b="1" dirty="0" err="1">
                <a:solidFill>
                  <a:schemeClr val="tx1"/>
                </a:solidFill>
              </a:rPr>
              <a:t>ŽoNFP</a:t>
            </a:r>
            <a:r>
              <a:rPr lang="sk-SK" dirty="0">
                <a:solidFill>
                  <a:schemeClr val="tx1"/>
                </a:solidFill>
              </a:rPr>
              <a:t> za podmienky, že aspoň tieto ďalšie </a:t>
            </a:r>
            <a:r>
              <a:rPr lang="sk-SK" dirty="0" err="1">
                <a:solidFill>
                  <a:schemeClr val="tx1"/>
                </a:solidFill>
              </a:rPr>
              <a:t>ŽoNFP</a:t>
            </a:r>
            <a:r>
              <a:rPr lang="sk-SK" dirty="0">
                <a:solidFill>
                  <a:schemeClr val="tx1"/>
                </a:solidFill>
              </a:rPr>
              <a:t> sú zamerané výhradne len na investície prispievajúce k odolnému, udržateľnému a digitálnemu oživeniu hospodárstva.</a:t>
            </a: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62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01932"/>
            <a:ext cx="10515600" cy="1535502"/>
          </a:xfrm>
        </p:spPr>
        <p:txBody>
          <a:bodyPr>
            <a:normAutofit fontScale="90000"/>
          </a:bodyPr>
          <a:lstStyle/>
          <a:p>
            <a:r>
              <a:rPr lang="sk-SK" sz="4900" b="1" dirty="0">
                <a:solidFill>
                  <a:schemeClr val="accent6">
                    <a:lumMod val="75000"/>
                  </a:schemeClr>
                </a:solidFill>
              </a:rPr>
              <a:t>Spôsob financovania</a:t>
            </a:r>
            <a:r>
              <a:rPr lang="sk-SK" b="1" dirty="0"/>
              <a:t/>
            </a:r>
            <a:br>
              <a:rPr lang="sk-SK" b="1" dirty="0"/>
            </a:br>
            <a:endParaRPr lang="sk-SK" dirty="0"/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328469"/>
            <a:ext cx="10515600" cy="4761182"/>
          </a:xfrm>
        </p:spPr>
        <p:txBody>
          <a:bodyPr/>
          <a:lstStyle/>
          <a:p>
            <a:pPr algn="just"/>
            <a:r>
              <a:rPr lang="sk-SK" dirty="0">
                <a:solidFill>
                  <a:schemeClr val="tx1"/>
                </a:solidFill>
              </a:rPr>
              <a:t>Neziskový - grant - refundácia.</a:t>
            </a:r>
          </a:p>
          <a:p>
            <a:pPr algn="just"/>
            <a:endParaRPr lang="sk-SK" b="1" dirty="0">
              <a:solidFill>
                <a:schemeClr val="tx1"/>
              </a:solidFill>
            </a:endParaRPr>
          </a:p>
          <a:p>
            <a:pPr algn="just"/>
            <a:r>
              <a:rPr lang="sk-SK" dirty="0">
                <a:solidFill>
                  <a:schemeClr val="tx1"/>
                </a:solidFill>
              </a:rPr>
              <a:t>Základná miera podpory z celkových oprávnených výdavkov pri výstupe v rámci prílohy I ZFEÚ: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</a:rPr>
              <a:t>50% v prípade menej rozvinutých regiónov (mimo Bratislavského kraja);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</a:rPr>
              <a:t>40% v prípade ostatných regiónov (Bratislavský kraj);</a:t>
            </a:r>
          </a:p>
          <a:p>
            <a:pPr algn="just"/>
            <a:endParaRPr lang="sk-SK" b="1" dirty="0">
              <a:solidFill>
                <a:schemeClr val="tx1"/>
              </a:solidFill>
            </a:endParaRPr>
          </a:p>
          <a:p>
            <a:pPr algn="just"/>
            <a:r>
              <a:rPr lang="sk-SK" b="1" dirty="0">
                <a:solidFill>
                  <a:schemeClr val="tx1"/>
                </a:solidFill>
              </a:rPr>
              <a:t>Základná miera podpory sa zvyšuje o 35% (maximálne do celkovej intenzity pomoci 75%) v prípade investícií prispievajúcich k odolnému, udržateľnému a digitálnemu oživeniu hospodárstva, ktoré sú financované zo zdrojov EURI.</a:t>
            </a:r>
          </a:p>
          <a:p>
            <a:pPr algn="just"/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22917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400036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Oprávnenosť žiadateľa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88141"/>
            <a:ext cx="10515600" cy="4213920"/>
          </a:xfrm>
        </p:spPr>
        <p:txBody>
          <a:bodyPr>
            <a:normAutofit/>
          </a:bodyPr>
          <a:lstStyle/>
          <a:p>
            <a:pPr algn="just"/>
            <a:r>
              <a:rPr lang="sk-SK" b="1" dirty="0">
                <a:solidFill>
                  <a:schemeClr val="tx1"/>
                </a:solidFill>
              </a:rPr>
              <a:t>Oprávnenými žiadateľmi (príjemcom pomoci) sú podniky </a:t>
            </a:r>
            <a:r>
              <a:rPr lang="sk-SK" dirty="0">
                <a:solidFill>
                  <a:schemeClr val="tx1"/>
                </a:solidFill>
              </a:rPr>
              <a:t>v zmysle čl. 107 ods. 1 ZFEÚ, t. j. každý subjekt, ktorý vykonáva hospodársku činnosť bez ohľadu na jeho právny status a spôsob financovania, ktoré sú:</a:t>
            </a:r>
            <a:endParaRPr lang="sk-SK" sz="2800" dirty="0">
              <a:solidFill>
                <a:schemeClr val="tx1"/>
              </a:solidFill>
            </a:endParaRP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</a:rPr>
              <a:t>Fyzické a právnické osoby podnikajúce v oblasti spracovania produktov poľnohospodárskej prvovýroby a/alebo potravinárskej výroby (s výnimkou rybích produktov) v rámci celého rozsahu činností.</a:t>
            </a:r>
            <a:endParaRPr lang="sk-SK" sz="4000" dirty="0">
              <a:solidFill>
                <a:schemeClr val="tx1"/>
              </a:solidFill>
            </a:endParaRP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</a:rPr>
              <a:t>Fyzické a právnické osoby podnikajúce v oblasti poľnohospodárskej prvovýroby, ako aj spracovania vlastnej produkcie a organizácie výrobcov uznané podľa legislatívy EÚ (čl. 152 až 154 nariadenia EÚ č. 1308/2013) a legislatívy SR. </a:t>
            </a:r>
            <a:r>
              <a:rPr lang="sk-SK" u="sng" dirty="0">
                <a:solidFill>
                  <a:schemeClr val="tx1"/>
                </a:solidFill>
              </a:rPr>
              <a:t>V tomto prípade prijímateľ podpory bude môcť predávať výhradne výrobky, na ktoré sa ako vstup vzťahuje príloha I ZFEÚ</a:t>
            </a:r>
            <a:r>
              <a:rPr lang="sk-SK" dirty="0">
                <a:solidFill>
                  <a:schemeClr val="tx1"/>
                </a:solidFill>
              </a:rPr>
              <a:t>.</a:t>
            </a:r>
            <a:endParaRPr lang="sk-SK" sz="2400" dirty="0">
              <a:solidFill>
                <a:schemeClr val="tx1"/>
              </a:solidFill>
            </a:endParaRPr>
          </a:p>
          <a:p>
            <a:pPr algn="just"/>
            <a:r>
              <a:rPr lang="sk-SK" dirty="0">
                <a:solidFill>
                  <a:schemeClr val="tx1"/>
                </a:solidFill>
              </a:rPr>
              <a:t>Oprávnenými žiadateľmi sú </a:t>
            </a:r>
            <a:r>
              <a:rPr lang="sk-SK" dirty="0" err="1">
                <a:solidFill>
                  <a:schemeClr val="tx1"/>
                </a:solidFill>
              </a:rPr>
              <a:t>mikro</a:t>
            </a:r>
            <a:r>
              <a:rPr lang="sk-SK" dirty="0">
                <a:solidFill>
                  <a:schemeClr val="tx1"/>
                </a:solidFill>
              </a:rPr>
              <a:t>, malé, stredné podniky a veľké podniky. </a:t>
            </a:r>
            <a:endParaRPr lang="sk-SK" sz="2800" dirty="0">
              <a:solidFill>
                <a:schemeClr val="tx1"/>
              </a:solidFill>
            </a:endParaRPr>
          </a:p>
          <a:p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73375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Oprávnené projekty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/>
          </a:bodyPr>
          <a:lstStyle/>
          <a:p>
            <a:pPr algn="just"/>
            <a:r>
              <a:rPr lang="sk-SK" sz="2000" b="1" dirty="0">
                <a:solidFill>
                  <a:schemeClr val="tx1"/>
                </a:solidFill>
              </a:rPr>
              <a:t>Oprávnené projekty</a:t>
            </a:r>
            <a:r>
              <a:rPr lang="sk-SK" sz="2000" dirty="0">
                <a:solidFill>
                  <a:schemeClr val="tx1"/>
                </a:solidFill>
              </a:rPr>
              <a:t> sú projekty zamerané na investície do hmotného majetku týkajúce sa: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spracovania, skladovania, uvádzania na trh a/alebo vývoja poľnohospodárskych a potravinárskych výrobkov, na ktoré sa vzťahuje príloha I ZFEÚ </a:t>
            </a:r>
          </a:p>
          <a:p>
            <a:pPr algn="just"/>
            <a:r>
              <a:rPr lang="sk-SK" sz="2000" dirty="0">
                <a:solidFill>
                  <a:schemeClr val="tx1"/>
                </a:solidFill>
              </a:rPr>
              <a:t>alebo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výroby, spracovania, skladovania, uvádzania na trh a/alebo vývoja potravinárskych výrobkov, pričom výstupom výrobného procesu môže byť aj výrobok, na ktorý sa príloha I ZFEÚ nevzťahuje a na investície, ktoré zároveň prispievajú k úsporám spotreby energie. </a:t>
            </a:r>
          </a:p>
          <a:p>
            <a:pPr algn="just"/>
            <a:endParaRPr lang="sk-SK" sz="2000" dirty="0">
              <a:solidFill>
                <a:schemeClr val="tx1"/>
              </a:solidFill>
            </a:endParaRPr>
          </a:p>
          <a:p>
            <a:pPr algn="just"/>
            <a:r>
              <a:rPr lang="sk-SK" sz="2000" b="1" u="sng" dirty="0">
                <a:solidFill>
                  <a:schemeClr val="tx1"/>
                </a:solidFill>
              </a:rPr>
              <a:t>Investícia musí byť zameraná výlučne na vlastnú činnosť podniku.</a:t>
            </a:r>
          </a:p>
          <a:p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739069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Oprávnenosť aktivít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 fontScale="92500" lnSpcReduction="20000"/>
          </a:bodyPr>
          <a:lstStyle/>
          <a:p>
            <a:r>
              <a:rPr lang="sk-SK" sz="2100" b="1" dirty="0">
                <a:solidFill>
                  <a:schemeClr val="tx1"/>
                </a:solidFill>
              </a:rPr>
              <a:t>pre oblasti 1 až 7 napr.: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100" dirty="0">
                <a:solidFill>
                  <a:schemeClr val="tx1"/>
                </a:solidFill>
              </a:rPr>
              <a:t>výstavba vrátane prípravy staveniska, rekonštrukcia a modernizácia objektov súvisiacich so spracovaním, skladovaním, uvádzaním na trh a/alebo vývojom poľnohospodárskych a potravinárskych výrobkov, vrátane kancelárií (sklady obalových materiálov, čistiacich a dezinfekčných prostriedkov a pomôcok);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100" dirty="0">
                <a:solidFill>
                  <a:schemeClr val="tx1"/>
                </a:solidFill>
              </a:rPr>
              <a:t>obstaranie, rekonštrukcia a modernizácia zariadení, strojov, prístrojov a technológií, spracovateľských a výrobných kapacít, vrátane laboratórneho vybavenia a detektorov kovov v rámci procesu spracovania, balenia, označovania, skladovania, uvádzania na trh produktov stavebné alebo technologické investície na vytvorenie alebo modernizáciu miestnej zbernej siete - príjem, skladovanie, úprava, triedenie a balenie;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100" dirty="0">
                <a:solidFill>
                  <a:schemeClr val="tx1"/>
                </a:solidFill>
              </a:rPr>
              <a:t>nákup a využívanie chladiarenských, mraziarenských alebo </a:t>
            </a:r>
            <a:r>
              <a:rPr lang="sk-SK" sz="2100" dirty="0" err="1">
                <a:solidFill>
                  <a:schemeClr val="tx1"/>
                </a:solidFill>
              </a:rPr>
              <a:t>termoizolačných</a:t>
            </a:r>
            <a:r>
              <a:rPr lang="sk-SK" sz="2100" dirty="0">
                <a:solidFill>
                  <a:schemeClr val="tx1"/>
                </a:solidFill>
              </a:rPr>
              <a:t> nákladných, osobných alebo špeciálnych automobilov, prívesov a návesov, manipulačných vozíkov v súvislosti so spracovaním, resp. uvádzaním na trh; výlučne svojej vlastnej produkcie/vlastných výrobkov alebo prepravu vstupných surovín do spracovateľského procesu;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100" dirty="0">
                <a:solidFill>
                  <a:schemeClr val="tx1"/>
                </a:solidFill>
              </a:rPr>
              <a:t>zavedenie technológií a postupov s cieľom vytvoriť nové, inovatívne alebo kvalitnejšie výrobky a otvorenie nových trhov, najmä v súvislosti s krátkym dodávateľským reťazcom vrátane podpory uvádzania výrobkov na trh alebo vypracovania programov správnej výrobnej praxe;</a:t>
            </a:r>
          </a:p>
          <a:p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536865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Oprávnenosť aktivít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565231"/>
          </a:xfrm>
        </p:spPr>
        <p:txBody>
          <a:bodyPr>
            <a:normAutofit/>
          </a:bodyPr>
          <a:lstStyle/>
          <a:p>
            <a:endParaRPr lang="sk-SK" sz="2000" b="1" dirty="0">
              <a:solidFill>
                <a:schemeClr val="tx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stavebné alebo technologické investície podporujúce lepšie využitie alebo elimináciu vedľajších produktov alebo odpadu a čistiarne odpadových vôd, rekonštrukcia infraštruktúry, znižovanie energetických strát;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investície v súvislosti s výrobou a miešaním krmív z poľnohospodárskych produktov;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investície na vybudovanie a zariadenie vlastných podnikových predajní na predaj vlastných produktov bez obmedzenia min. % predaja vlastných produktov (zahŕňa aj mobilné predajne pre zabezpečenie dostupnosti potravín v tzv. potravinových púšťach);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investície do zlepšenia pracovného prostredia  pre zamestnancov (hygienické zariadenia, jedálne, odpočivárne, klimatizácia).</a:t>
            </a:r>
          </a:p>
          <a:p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10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47293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Oprávnenosť aktivít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/>
          </a:bodyPr>
          <a:lstStyle/>
          <a:p>
            <a:r>
              <a:rPr lang="sk-SK" b="1" dirty="0">
                <a:solidFill>
                  <a:schemeClr val="tx1"/>
                </a:solidFill>
              </a:rPr>
              <a:t>pre oblasť 8 napr.: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</a:rPr>
              <a:t>Investície na vybudovanie a zariadenie vlastných podnikových predajní (zahŕňa aj mobilné predajne). Žiadateľ bude </a:t>
            </a:r>
            <a:r>
              <a:rPr lang="sk-SK" dirty="0" err="1">
                <a:solidFill>
                  <a:schemeClr val="tx1"/>
                </a:solidFill>
              </a:rPr>
              <a:t>odbytovať</a:t>
            </a:r>
            <a:r>
              <a:rPr lang="sk-SK" dirty="0">
                <a:solidFill>
                  <a:schemeClr val="tx1"/>
                </a:solidFill>
              </a:rPr>
              <a:t> výhradne poľnohospodárske produkty a produkty vyrobené z poľnohospodárskych produktov. 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</a:rPr>
              <a:t>Investície do prepravy produktov priamo súvisiacich s bodom vyššie.</a:t>
            </a:r>
          </a:p>
          <a:p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11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397556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Zmeny v aktualizácii č. 2: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1900" dirty="0">
                <a:solidFill>
                  <a:schemeClr val="tx1"/>
                </a:solidFill>
              </a:rPr>
              <a:t>Predĺženie termínu na podávanie </a:t>
            </a:r>
            <a:r>
              <a:rPr lang="sk-SK" sz="1900" dirty="0" err="1">
                <a:solidFill>
                  <a:schemeClr val="tx1"/>
                </a:solidFill>
              </a:rPr>
              <a:t>ŽoNFP</a:t>
            </a:r>
            <a:r>
              <a:rPr lang="sk-SK" sz="1900" dirty="0">
                <a:solidFill>
                  <a:schemeClr val="tx1"/>
                </a:solidFill>
              </a:rPr>
              <a:t> </a:t>
            </a:r>
            <a:r>
              <a:rPr lang="sk-SK" sz="1900" dirty="0">
                <a:solidFill>
                  <a:srgbClr val="FF0000"/>
                </a:solidFill>
              </a:rPr>
              <a:t>do 29.04.2022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1900" dirty="0">
                <a:solidFill>
                  <a:schemeClr val="tx1"/>
                </a:solidFill>
              </a:rPr>
              <a:t>v bode 2.1.1 výzvy „Všeobecné podmienky oprávnenosti žiadateľa (príjemcu pomoci)“ v časti „Forma a spôsob preukázania“ sa za text „V čase predloženia ŽoNFP musí mať činnosť spracovania, keď je predmetom projektu spracovanie, zapísanú v doklade o oprávnení podnikať“ dopĺňa poznámka pod čiarou „</a:t>
            </a:r>
            <a:r>
              <a:rPr lang="sk-SK" sz="1900" dirty="0">
                <a:solidFill>
                  <a:srgbClr val="FF0000"/>
                </a:solidFill>
              </a:rPr>
              <a:t>V prípade spracovania vlastných produktov poľnohospodárskej prvovýroby SHR a pozemkových spoločenstiev platí: ak sa na danú činnosť nevzťahujú osobitné predpisy o podnikaní, za doklad o oprávnení podnikať v spracovaní sa považuje aj výpis z evidencie obecného úradu o súkromnom podnikaní občanov podľa zákona č. 105/1990 Zb..; resp. výpis z registra pozemkových spoločenstiev v zmysle zákona č. 97/2013 </a:t>
            </a:r>
            <a:r>
              <a:rPr lang="sk-SK" sz="1900" dirty="0" err="1">
                <a:solidFill>
                  <a:srgbClr val="FF0000"/>
                </a:solidFill>
              </a:rPr>
              <a:t>Z.z</a:t>
            </a:r>
            <a:r>
              <a:rPr lang="sk-SK" sz="1900" dirty="0">
                <a:solidFill>
                  <a:srgbClr val="FF0000"/>
                </a:solidFill>
              </a:rPr>
              <a:t>.)</a:t>
            </a:r>
            <a:r>
              <a:rPr lang="sk-SK" sz="1900" dirty="0">
                <a:solidFill>
                  <a:schemeClr val="tx1"/>
                </a:solidFill>
              </a:rPr>
              <a:t>“. Ďalej sa dopĺňa text: </a:t>
            </a:r>
            <a:r>
              <a:rPr lang="sk-SK" sz="1900" dirty="0">
                <a:solidFill>
                  <a:srgbClr val="FF0000"/>
                </a:solidFill>
              </a:rPr>
              <a:t>Odchylne od uvedeného, v prípade, ak je podľa platných právnych predpisov potrebné na zápis činnosti disponovať prevádzkou a/alebo zariadením a/alebo inou vecou, ktorá je predmetom projektu, považuje sa táto podmienka za splnenú v prípade, ak sa preukáže splnenie tejto podmienky najneskôr </a:t>
            </a:r>
            <a:r>
              <a:rPr lang="sk-SK" sz="1900" b="1" dirty="0">
                <a:solidFill>
                  <a:srgbClr val="FF0000"/>
                </a:solidFill>
              </a:rPr>
              <a:t>k dátumu podania poslednej žiadosti o platb</a:t>
            </a:r>
            <a:r>
              <a:rPr lang="sk-SK" sz="1900" dirty="0">
                <a:solidFill>
                  <a:srgbClr val="FF0000"/>
                </a:solidFill>
              </a:rPr>
              <a:t>u</a:t>
            </a:r>
            <a:r>
              <a:rPr lang="sk-SK" sz="1900" dirty="0">
                <a:solidFill>
                  <a:schemeClr val="tx1"/>
                </a:solidFill>
              </a:rPr>
              <a:t>“  s odkazom pod čiarou: „</a:t>
            </a:r>
            <a:r>
              <a:rPr lang="sk-SK" sz="1900" dirty="0">
                <a:solidFill>
                  <a:srgbClr val="FF0000"/>
                </a:solidFill>
              </a:rPr>
              <a:t>Napr.: výroba liehu</a:t>
            </a:r>
            <a:r>
              <a:rPr lang="sk-SK" sz="1900" dirty="0" smtClean="0">
                <a:solidFill>
                  <a:schemeClr val="tx1"/>
                </a:solidFill>
              </a:rPr>
              <a:t>;</a:t>
            </a:r>
            <a:endParaRPr lang="sk-SK" sz="1900" dirty="0">
              <a:solidFill>
                <a:schemeClr val="tx1"/>
              </a:solidFill>
            </a:endParaRP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12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484977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Zmeny v aktualizácii č. 2: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1900" dirty="0">
                <a:solidFill>
                  <a:schemeClr val="tx1"/>
                </a:solidFill>
              </a:rPr>
              <a:t>V bode 2.7.2 výzvy „Výberové kritériá“ v odseku 3. sa dopĺňa: „</a:t>
            </a:r>
            <a:r>
              <a:rPr lang="sk-SK" sz="1900" dirty="0">
                <a:solidFill>
                  <a:srgbClr val="FF0000"/>
                </a:solidFill>
              </a:rPr>
              <a:t>V prípade energetického auditu, ktorý je súčasťou zavedeného certifikovaného systému energetického manažérstva ISO 50001 žiadateľ predkladá certifikát a sumár z energetického auditu:  </a:t>
            </a:r>
            <a:r>
              <a:rPr lang="sk-SK" sz="1900" dirty="0">
                <a:solidFill>
                  <a:srgbClr val="FF0000"/>
                </a:solidFill>
                <a:hlinkClick r:id="rId2"/>
              </a:rPr>
              <a:t>https://www.siea.sk/monitorovaci-system/</a:t>
            </a:r>
            <a:r>
              <a:rPr lang="sk-SK" sz="1900" dirty="0">
                <a:solidFill>
                  <a:srgbClr val="FF0000"/>
                </a:solidFill>
              </a:rPr>
              <a:t>.“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1900" dirty="0" smtClean="0">
                <a:solidFill>
                  <a:schemeClr val="tx1"/>
                </a:solidFill>
              </a:rPr>
              <a:t>V </a:t>
            </a:r>
            <a:r>
              <a:rPr lang="sk-SK" sz="1900" dirty="0">
                <a:solidFill>
                  <a:schemeClr val="tx1"/>
                </a:solidFill>
              </a:rPr>
              <a:t>bode 2.7.3 výzvy „Bodovacie (hodnotiace) kritériá“ pre oblasti 1 – 7 sa v poznámke k bodovaciemu kritériu č. 3 dopĺňa poznámka pod čiarou „</a:t>
            </a:r>
            <a:r>
              <a:rPr lang="sk-SK" sz="1900" dirty="0">
                <a:solidFill>
                  <a:srgbClr val="FF0000"/>
                </a:solidFill>
              </a:rPr>
              <a:t>Hlavné zameranie predstavuje tá oblasť bodovacieho kritéria 3, na ktorú žiadateľ v rámci predloženého rozpočtu vyčlenil najviac finančných prostriedkov. Ak by v priebehu implementácie projektu došlo k zmene výšky oprávnených výdavkov na investície, čo by viedlo k zníženiu bodového ohodnotenia, žiadateľ má povinnosť upraviť výšku oprávnených výdavkov v </a:t>
            </a:r>
            <a:r>
              <a:rPr lang="sk-SK" sz="1900" dirty="0" err="1">
                <a:solidFill>
                  <a:srgbClr val="FF0000"/>
                </a:solidFill>
              </a:rPr>
              <a:t>ŽoP</a:t>
            </a:r>
            <a:r>
              <a:rPr lang="sk-SK" sz="1900" dirty="0">
                <a:solidFill>
                  <a:srgbClr val="FF0000"/>
                </a:solidFill>
              </a:rPr>
              <a:t> tak, aby plnenie kritéria zostalo zachované.“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1900" dirty="0">
                <a:solidFill>
                  <a:schemeClr val="tx1"/>
                </a:solidFill>
              </a:rPr>
              <a:t>V prílohe č. 4 k výzve „Zoznam NRO“ sa doplnil okres Stará Ľubovňa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1900" dirty="0">
                <a:solidFill>
                  <a:schemeClr val="tx1"/>
                </a:solidFill>
              </a:rPr>
              <a:t>Technické zmeny a opravy chýb v písaní a iné drobné zmeny;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sk-SK" dirty="0">
              <a:solidFill>
                <a:srgbClr val="FF0000"/>
              </a:solidFill>
            </a:endParaRP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13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733386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Technické informácie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Výzva sa predkladá vyplnením formulára cez </a:t>
            </a:r>
            <a:r>
              <a:rPr lang="sk-SK" sz="2000" dirty="0">
                <a:solidFill>
                  <a:schemeClr val="tx1"/>
                </a:solidFill>
                <a:hlinkClick r:id="rId2"/>
              </a:rPr>
              <a:t>www.slovensko.sk</a:t>
            </a:r>
            <a:r>
              <a:rPr lang="sk-SK" sz="2000" dirty="0">
                <a:solidFill>
                  <a:schemeClr val="tx1"/>
                </a:solidFill>
              </a:rPr>
              <a:t>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Okrem plnomocenstva, všetky dokumenty k výzve sa predkladajú </a:t>
            </a:r>
            <a:r>
              <a:rPr lang="sk-SK" sz="2000" u="sng" dirty="0">
                <a:solidFill>
                  <a:schemeClr val="tx1"/>
                </a:solidFill>
              </a:rPr>
              <a:t>len</a:t>
            </a:r>
            <a:r>
              <a:rPr lang="sk-SK" sz="2000" dirty="0">
                <a:solidFill>
                  <a:schemeClr val="tx1"/>
                </a:solidFill>
              </a:rPr>
              <a:t> </a:t>
            </a:r>
            <a:r>
              <a:rPr lang="sk-SK" sz="2000" u="sng" dirty="0">
                <a:solidFill>
                  <a:schemeClr val="tx1"/>
                </a:solidFill>
              </a:rPr>
              <a:t>elektronicky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Je nevyhnutné, aby žiadatelia mali vytvorené schránky na IČO – podnikanie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Minimálna bodovacia hranica je 55 bodov.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Výdavky, sú oprávnené len ak boli vynaložené až </a:t>
            </a:r>
            <a:r>
              <a:rPr lang="sk-SK" sz="2000" dirty="0">
                <a:solidFill>
                  <a:srgbClr val="FF0000"/>
                </a:solidFill>
              </a:rPr>
              <a:t>po predložení </a:t>
            </a:r>
            <a:r>
              <a:rPr lang="sk-SK" sz="2000" dirty="0" err="1">
                <a:solidFill>
                  <a:srgbClr val="FF0000"/>
                </a:solidFill>
              </a:rPr>
              <a:t>ŽoNFP</a:t>
            </a:r>
            <a:r>
              <a:rPr lang="sk-SK" sz="2000" dirty="0">
                <a:solidFill>
                  <a:srgbClr val="FF0000"/>
                </a:solidFill>
              </a:rPr>
              <a:t> </a:t>
            </a:r>
            <a:r>
              <a:rPr lang="sk-SK" sz="2000" dirty="0">
                <a:solidFill>
                  <a:schemeClr val="tx1"/>
                </a:solidFill>
              </a:rPr>
              <a:t>na PPA ak proces ich obstarávania/verejného obstarávania začal prostredníctvom webového sídla JOSEPHINE najskôr v deň vyhlásenia tejto výzvy.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14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518311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Technické informácie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/>
          </a:bodyPr>
          <a:lstStyle/>
          <a:p>
            <a:r>
              <a:rPr lang="sk-SK" dirty="0"/>
              <a:t>	</a:t>
            </a:r>
          </a:p>
          <a:p>
            <a:endParaRPr lang="sk-SK" dirty="0"/>
          </a:p>
          <a:p>
            <a:r>
              <a:rPr lang="sk-SK" dirty="0">
                <a:solidFill>
                  <a:schemeClr val="tx1"/>
                </a:solidFill>
              </a:rPr>
              <a:t>Podávanie </a:t>
            </a:r>
            <a:r>
              <a:rPr lang="sk-SK" dirty="0" err="1">
                <a:solidFill>
                  <a:schemeClr val="tx1"/>
                </a:solidFill>
              </a:rPr>
              <a:t>ŽoNFP</a:t>
            </a:r>
            <a:r>
              <a:rPr lang="sk-SK" dirty="0">
                <a:solidFill>
                  <a:schemeClr val="tx1"/>
                </a:solidFill>
              </a:rPr>
              <a:t> je </a:t>
            </a:r>
            <a:r>
              <a:rPr lang="pl-PL" b="1" u="sng" dirty="0">
                <a:solidFill>
                  <a:schemeClr val="tx1"/>
                </a:solidFill>
              </a:rPr>
              <a:t>od 14. 1. 2022  do </a:t>
            </a:r>
            <a:r>
              <a:rPr lang="pl-PL" b="1" u="sng" dirty="0">
                <a:solidFill>
                  <a:srgbClr val="FF0000"/>
                </a:solidFill>
              </a:rPr>
              <a:t>29. 4. 2022</a:t>
            </a:r>
          </a:p>
          <a:p>
            <a:endParaRPr lang="pl-PL" b="1" u="sng" dirty="0">
              <a:solidFill>
                <a:schemeClr val="tx1"/>
              </a:solidFill>
            </a:endParaRPr>
          </a:p>
          <a:p>
            <a:endParaRPr lang="pl-PL" b="1" u="sng" dirty="0">
              <a:solidFill>
                <a:schemeClr val="tx1"/>
              </a:solidFill>
            </a:endParaRPr>
          </a:p>
          <a:p>
            <a:r>
              <a:rPr lang="pl-PL" b="1" u="sng" dirty="0">
                <a:solidFill>
                  <a:schemeClr val="tx1"/>
                </a:solidFill>
              </a:rPr>
              <a:t>Všetky infomácie pre úspešné predloženie ŽoNFP sú uvedené vo výzve a žiadateľ musí splniť všetky podmienky výzvy aj tie, ktoré neboli spomenuté v prezentácii.</a:t>
            </a:r>
            <a:endParaRPr lang="sk-SK" b="1" u="sng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15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000375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3886FF-3E90-994C-B8FC-F7C1D7D63A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429248"/>
          </a:xfrm>
        </p:spPr>
        <p:txBody>
          <a:bodyPr/>
          <a:lstStyle/>
          <a:p>
            <a:r>
              <a:rPr lang="sk-SK" sz="6000" dirty="0">
                <a:latin typeface="+mn-lt"/>
              </a:rPr>
              <a:t>Výzva </a:t>
            </a:r>
            <a:r>
              <a:rPr lang="sk-SK" sz="6000" dirty="0" smtClean="0">
                <a:latin typeface="+mn-lt"/>
              </a:rPr>
              <a:t>52/PRV/2022</a:t>
            </a:r>
            <a:endParaRPr lang="sk-SK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703796A-9229-1340-AE7D-6777A3548E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960914"/>
            <a:ext cx="9144000" cy="3239589"/>
          </a:xfrm>
        </p:spPr>
        <p:txBody>
          <a:bodyPr>
            <a:normAutofit/>
          </a:bodyPr>
          <a:lstStyle/>
          <a:p>
            <a:r>
              <a:rPr lang="sk-SK" dirty="0"/>
              <a:t>Výzva na predkladanie žiadostí o nenávratný finančný príspevok z PRV SR 2014 – 2022 na </a:t>
            </a:r>
            <a:r>
              <a:rPr lang="sk-SK" dirty="0" err="1"/>
              <a:t>podopatrenie</a:t>
            </a:r>
            <a:r>
              <a:rPr lang="sk-SK" dirty="0"/>
              <a:t> </a:t>
            </a:r>
            <a:r>
              <a:rPr lang="pl-PL" dirty="0"/>
              <a:t>4.1 – Podpora na investície do poľnohospodárskych </a:t>
            </a:r>
            <a:r>
              <a:rPr lang="pl-PL" dirty="0" smtClean="0"/>
              <a:t>podnikov</a:t>
            </a:r>
          </a:p>
          <a:p>
            <a:pPr algn="just"/>
            <a:r>
              <a:rPr lang="sk-SK" dirty="0"/>
              <a:t>Indikatívna výška finančných prostriedkov určených na vyčerpanie vo výzve predstavuje  </a:t>
            </a:r>
            <a:r>
              <a:rPr lang="sk-SK" b="1" dirty="0" smtClean="0"/>
              <a:t>110 </a:t>
            </a:r>
            <a:r>
              <a:rPr lang="sk-SK" b="1" dirty="0"/>
              <a:t>000 000,00 EUR </a:t>
            </a:r>
            <a:endParaRPr lang="sk-SK" b="1" dirty="0" smtClean="0"/>
          </a:p>
          <a:p>
            <a:pPr algn="just"/>
            <a:r>
              <a:rPr lang="sk-SK" dirty="0" smtClean="0">
                <a:solidFill>
                  <a:srgbClr val="FF0000"/>
                </a:solidFill>
              </a:rPr>
              <a:t>1.3.2022 </a:t>
            </a:r>
            <a:r>
              <a:rPr lang="sk-SK" dirty="0">
                <a:solidFill>
                  <a:srgbClr val="FF0000"/>
                </a:solidFill>
              </a:rPr>
              <a:t>bola na stránke PPA zverejnená aktualizácia č. 1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9146572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5344FEA-033A-334C-87F0-AD68241C8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0"/>
            <a:ext cx="10515600" cy="1286255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Oblasti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A5E15C4-9F55-6F4F-B235-1CDB9A8C59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536192"/>
            <a:ext cx="10515600" cy="4443984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sk-SK" dirty="0">
                <a:solidFill>
                  <a:schemeClr val="tx1"/>
                </a:solidFill>
              </a:rPr>
              <a:t>Špeciálna rastlinná výroba (ŠRV)</a:t>
            </a:r>
          </a:p>
          <a:p>
            <a:pPr marL="457200" indent="-457200">
              <a:buFont typeface="+mj-lt"/>
              <a:buAutoNum type="arabicPeriod"/>
            </a:pPr>
            <a:r>
              <a:rPr lang="sk-SK" dirty="0">
                <a:solidFill>
                  <a:schemeClr val="tx1"/>
                </a:solidFill>
              </a:rPr>
              <a:t>Špeciálna rastlinná výroba - malí poľnohospodári</a:t>
            </a:r>
          </a:p>
          <a:p>
            <a:pPr marL="457200" indent="-457200">
              <a:buFont typeface="+mj-lt"/>
              <a:buAutoNum type="arabicPeriod"/>
            </a:pPr>
            <a:r>
              <a:rPr lang="sk-SK" dirty="0">
                <a:solidFill>
                  <a:schemeClr val="tx1"/>
                </a:solidFill>
              </a:rPr>
              <a:t>Živočíšna výroba (ŽV)</a:t>
            </a:r>
          </a:p>
          <a:p>
            <a:pPr marL="457200" indent="-457200">
              <a:buFont typeface="+mj-lt"/>
              <a:buAutoNum type="arabicPeriod"/>
            </a:pPr>
            <a:r>
              <a:rPr lang="sk-SK" dirty="0">
                <a:solidFill>
                  <a:schemeClr val="tx1"/>
                </a:solidFill>
              </a:rPr>
              <a:t>Živočíšna výroba - malí poľnohospodári</a:t>
            </a:r>
          </a:p>
          <a:p>
            <a:pPr marL="457200" indent="-457200">
              <a:buFont typeface="+mj-lt"/>
              <a:buAutoNum type="arabicPeriod"/>
            </a:pPr>
            <a:r>
              <a:rPr lang="sk-SK" dirty="0">
                <a:solidFill>
                  <a:schemeClr val="tx1"/>
                </a:solidFill>
              </a:rPr>
              <a:t>Skladovacie kapacity pre produkciu špeciálnej rastlinnej výroby</a:t>
            </a:r>
          </a:p>
          <a:p>
            <a:pPr marL="457200" indent="-457200">
              <a:buFont typeface="+mj-lt"/>
              <a:buAutoNum type="arabicPeriod"/>
            </a:pPr>
            <a:r>
              <a:rPr lang="pl-PL" dirty="0">
                <a:solidFill>
                  <a:schemeClr val="tx1"/>
                </a:solidFill>
              </a:rPr>
              <a:t>Špeciálna rastlinná výroba – Projekty do 80 000 EUR</a:t>
            </a:r>
          </a:p>
          <a:p>
            <a:pPr marL="457200" indent="-457200">
              <a:buFont typeface="+mj-lt"/>
              <a:buAutoNum type="arabicPeriod"/>
            </a:pPr>
            <a:r>
              <a:rPr lang="pl-PL" dirty="0">
                <a:solidFill>
                  <a:schemeClr val="tx1"/>
                </a:solidFill>
              </a:rPr>
              <a:t>Živočíšna výroba – Projekty do 80 000 EUR</a:t>
            </a:r>
            <a:endParaRPr lang="sk-SK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35FD5837-5D65-8443-8672-B98781B75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1859FBB4-62CC-F348-A39E-5A3E8F43A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17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432585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759009"/>
            <a:ext cx="10515600" cy="210312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Výška oprávnených výdavkov na jeden projekt</a:t>
            </a:r>
            <a:r>
              <a:rPr lang="sk-SK" b="1" dirty="0"/>
              <a:t/>
            </a:r>
            <a:br>
              <a:rPr lang="sk-SK" b="1" dirty="0"/>
            </a:br>
            <a:endParaRPr lang="sk-SK" dirty="0"/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2892379"/>
            <a:ext cx="11360150" cy="1639825"/>
          </a:xfrm>
        </p:spPr>
        <p:txBody>
          <a:bodyPr>
            <a:normAutofit fontScale="77500" lnSpcReduction="20000"/>
          </a:bodyPr>
          <a:lstStyle/>
          <a:p>
            <a:r>
              <a:rPr lang="sk-SK" dirty="0">
                <a:solidFill>
                  <a:schemeClr val="tx1"/>
                </a:solidFill>
              </a:rPr>
              <a:t>Minimálna výška oprávnených výdavkov pre všetky oblasti: 	                                                          10 000,00 EUR</a:t>
            </a:r>
          </a:p>
          <a:p>
            <a:r>
              <a:rPr lang="sk-SK" dirty="0">
                <a:solidFill>
                  <a:schemeClr val="tx1"/>
                </a:solidFill>
              </a:rPr>
              <a:t>Maximálna výška oprávnených výdavkov pre oblasť ŠRV: 	                                                     2 000 000,00 EUR</a:t>
            </a:r>
          </a:p>
          <a:p>
            <a:r>
              <a:rPr lang="sk-SK" dirty="0">
                <a:solidFill>
                  <a:schemeClr val="tx1"/>
                </a:solidFill>
              </a:rPr>
              <a:t>Maximálna výška oprávnených výdavkov pre oblasť ŽV:		                                                     2 000 000,00 EUR</a:t>
            </a:r>
          </a:p>
          <a:p>
            <a:r>
              <a:rPr lang="sk-SK" dirty="0">
                <a:solidFill>
                  <a:schemeClr val="tx1"/>
                </a:solidFill>
              </a:rPr>
              <a:t>Maximálna výška oprávnených výdavkov pre oblasť Skladovacie kapacity pre produkciu ŠRV:      2 000 000,00 EUR</a:t>
            </a:r>
          </a:p>
          <a:p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18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340563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759009"/>
            <a:ext cx="10515600" cy="2103120"/>
          </a:xfrm>
        </p:spPr>
        <p:txBody>
          <a:bodyPr>
            <a:normAutofit fontScale="90000"/>
          </a:bodyPr>
          <a:lstStyle/>
          <a:p>
            <a:r>
              <a:rPr lang="sk-SK" sz="4900" b="1" dirty="0">
                <a:solidFill>
                  <a:schemeClr val="accent6">
                    <a:lumMod val="75000"/>
                  </a:schemeClr>
                </a:solidFill>
              </a:rPr>
              <a:t>Výška oprávnených výdavkov na jeden projekt</a:t>
            </a:r>
            <a:r>
              <a:rPr lang="sk-SK" b="1" dirty="0"/>
              <a:t/>
            </a:r>
            <a:br>
              <a:rPr lang="sk-SK" b="1" dirty="0"/>
            </a:br>
            <a:endParaRPr lang="sk-SK" dirty="0"/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2892379"/>
            <a:ext cx="10515600" cy="1639825"/>
          </a:xfrm>
        </p:spPr>
        <p:txBody>
          <a:bodyPr>
            <a:normAutofit fontScale="85000" lnSpcReduction="10000"/>
          </a:bodyPr>
          <a:lstStyle/>
          <a:p>
            <a:r>
              <a:rPr lang="sk-SK" dirty="0">
                <a:solidFill>
                  <a:schemeClr val="tx1"/>
                </a:solidFill>
              </a:rPr>
              <a:t>Maximálna výška oprávnených výdavkov pre oblasť ŠRV - malí poľnohospodári	        400 000,00 EUR</a:t>
            </a:r>
          </a:p>
          <a:p>
            <a:r>
              <a:rPr lang="sk-SK" dirty="0">
                <a:solidFill>
                  <a:schemeClr val="tx1"/>
                </a:solidFill>
              </a:rPr>
              <a:t>Maximálna výška oprávnených výdavkov pre oblasť ŽV - malí poľnohospodári 	        400 000,00 EUR</a:t>
            </a:r>
          </a:p>
          <a:p>
            <a:r>
              <a:rPr lang="sk-SK" dirty="0">
                <a:solidFill>
                  <a:schemeClr val="tx1"/>
                </a:solidFill>
              </a:rPr>
              <a:t>Maximálna výška oprávnených výdavkov pre oblasť ŠRV - Projekty do 80 000 EUR         80 000,00 EUR</a:t>
            </a:r>
          </a:p>
          <a:p>
            <a:r>
              <a:rPr lang="sk-SK" dirty="0">
                <a:solidFill>
                  <a:schemeClr val="tx1"/>
                </a:solidFill>
              </a:rPr>
              <a:t>Maximálna výška oprávnených výdavkov pre oblasť ŽV - Projekty do 80 000 EUR	          80 000,00 EUR</a:t>
            </a:r>
          </a:p>
          <a:p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19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263102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759009"/>
            <a:ext cx="10515600" cy="2103120"/>
          </a:xfrm>
        </p:spPr>
        <p:txBody>
          <a:bodyPr>
            <a:normAutofit fontScale="90000"/>
          </a:bodyPr>
          <a:lstStyle/>
          <a:p>
            <a:r>
              <a:rPr lang="sk-SK" sz="4900" b="1" dirty="0">
                <a:solidFill>
                  <a:schemeClr val="accent6">
                    <a:lumMod val="75000"/>
                  </a:schemeClr>
                </a:solidFill>
              </a:rPr>
              <a:t>Výška oprávnených výdavkov na jeden projekt</a:t>
            </a:r>
            <a:r>
              <a:rPr lang="sk-SK" b="1" dirty="0"/>
              <a:t/>
            </a:r>
            <a:br>
              <a:rPr lang="sk-SK" b="1" dirty="0"/>
            </a:br>
            <a:endParaRPr lang="sk-SK" dirty="0"/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2892379"/>
            <a:ext cx="10515600" cy="1639825"/>
          </a:xfrm>
        </p:spPr>
        <p:txBody>
          <a:bodyPr>
            <a:normAutofit lnSpcReduction="10000"/>
          </a:bodyPr>
          <a:lstStyle/>
          <a:p>
            <a:pPr algn="just"/>
            <a:r>
              <a:rPr lang="sk-SK" dirty="0">
                <a:solidFill>
                  <a:schemeClr val="tx1"/>
                </a:solidFill>
              </a:rPr>
              <a:t>V prípade oblastí: </a:t>
            </a:r>
            <a:r>
              <a:rPr lang="sk-SK" b="1" dirty="0">
                <a:solidFill>
                  <a:schemeClr val="tx1"/>
                </a:solidFill>
              </a:rPr>
              <a:t>ŠRV; ŽV; Skladovacie kapacity pre produkciu ŠRV</a:t>
            </a:r>
            <a:r>
              <a:rPr lang="sk-SK" dirty="0">
                <a:solidFill>
                  <a:schemeClr val="tx1"/>
                </a:solidFill>
              </a:rPr>
              <a:t> je obmedzenie na maximálnu výšku oprávnených výdavkov nasledovné: podiel aktív podniku zistených z poslednej riadnej účtovnej závierky podniku pred podaním </a:t>
            </a:r>
            <a:r>
              <a:rPr lang="sk-SK" dirty="0" err="1">
                <a:solidFill>
                  <a:schemeClr val="tx1"/>
                </a:solidFill>
              </a:rPr>
              <a:t>ŽoNFP</a:t>
            </a:r>
            <a:r>
              <a:rPr lang="sk-SK" dirty="0">
                <a:solidFill>
                  <a:schemeClr val="tx1"/>
                </a:solidFill>
              </a:rPr>
              <a:t> k celkovým oprávneným výdavkom všetkých podaných </a:t>
            </a:r>
            <a:r>
              <a:rPr lang="sk-SK" dirty="0" err="1">
                <a:solidFill>
                  <a:schemeClr val="tx1"/>
                </a:solidFill>
              </a:rPr>
              <a:t>ŽoNFP</a:t>
            </a:r>
            <a:r>
              <a:rPr lang="sk-SK" dirty="0">
                <a:solidFill>
                  <a:schemeClr val="tx1"/>
                </a:solidFill>
              </a:rPr>
              <a:t> žiadateľa na aktuálnu výzvu podopatrenia 4.1 je väčší alebo rovný 2. </a:t>
            </a: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20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511378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569353"/>
            <a:ext cx="10515600" cy="851484"/>
          </a:xfrm>
        </p:spPr>
        <p:txBody>
          <a:bodyPr>
            <a:normAutofit/>
          </a:bodyPr>
          <a:lstStyle/>
          <a:p>
            <a:r>
              <a:rPr lang="sk-SK" sz="4000" b="1" dirty="0">
                <a:solidFill>
                  <a:schemeClr val="accent6">
                    <a:lumMod val="75000"/>
                  </a:schemeClr>
                </a:solidFill>
              </a:rPr>
              <a:t>Povolený počet predložených </a:t>
            </a:r>
            <a:r>
              <a:rPr lang="sk-SK" sz="4000" b="1" dirty="0" err="1">
                <a:solidFill>
                  <a:schemeClr val="accent6">
                    <a:lumMod val="75000"/>
                  </a:schemeClr>
                </a:solidFill>
              </a:rPr>
              <a:t>ŽoNFP</a:t>
            </a:r>
            <a:r>
              <a:rPr lang="sk-SK" sz="4000" b="1" dirty="0">
                <a:solidFill>
                  <a:schemeClr val="accent6">
                    <a:lumMod val="75000"/>
                  </a:schemeClr>
                </a:solidFill>
              </a:rPr>
              <a:t> na žiadateľa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533379"/>
            <a:ext cx="10515600" cy="4600002"/>
          </a:xfrm>
        </p:spPr>
        <p:txBody>
          <a:bodyPr>
            <a:normAutofit fontScale="92500" lnSpcReduction="20000"/>
          </a:bodyPr>
          <a:lstStyle/>
          <a:p>
            <a:r>
              <a:rPr lang="sk-SK" dirty="0">
                <a:solidFill>
                  <a:schemeClr val="tx1"/>
                </a:solidFill>
              </a:rPr>
              <a:t>Žiadateľ môže v rámci tejto výzvy predložiť maximálne: (max 7)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</a:rPr>
              <a:t>1 </a:t>
            </a:r>
            <a:r>
              <a:rPr lang="sk-SK" dirty="0" err="1">
                <a:solidFill>
                  <a:schemeClr val="tx1"/>
                </a:solidFill>
              </a:rPr>
              <a:t>ŽoNFP</a:t>
            </a:r>
            <a:r>
              <a:rPr lang="sk-SK" dirty="0">
                <a:solidFill>
                  <a:schemeClr val="tx1"/>
                </a:solidFill>
              </a:rPr>
              <a:t> v rámci ŠRV (žiadateľ určí, či na oblasť ŠRV, alebo na oblasť malých poľnohospodárov ŠRV);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</a:rPr>
              <a:t>1 </a:t>
            </a:r>
            <a:r>
              <a:rPr lang="sk-SK" dirty="0" err="1">
                <a:solidFill>
                  <a:schemeClr val="tx1"/>
                </a:solidFill>
              </a:rPr>
              <a:t>ŽoNFP</a:t>
            </a:r>
            <a:r>
              <a:rPr lang="sk-SK" dirty="0">
                <a:solidFill>
                  <a:schemeClr val="tx1"/>
                </a:solidFill>
              </a:rPr>
              <a:t> v rámci ŽV (žiadateľ určí, či na oblasť ŽV, alebo na oblasť malých poľnohospodárov ŽV)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</a:rPr>
              <a:t>1 ŽoNFP na skladovacie kapacity pre produkciu špeciálnej rastlinnej výroby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</a:rPr>
              <a:t>1 ŽoNFP v rámci ŠRV „EURI“, za podmienky, že projekt v rámci ŠRV výrobu je zameraný výhradne len na investície </a:t>
            </a:r>
            <a:r>
              <a:rPr lang="sk-SK" dirty="0" err="1">
                <a:solidFill>
                  <a:schemeClr val="tx1"/>
                </a:solidFill>
              </a:rPr>
              <a:t>prispievajúce</a:t>
            </a:r>
            <a:r>
              <a:rPr lang="sk-SK" dirty="0">
                <a:solidFill>
                  <a:schemeClr val="tx1"/>
                </a:solidFill>
              </a:rPr>
              <a:t> k odolnému, udržateľnému a digitálnemu oživeniu hospodárstva, ktoré sú prioritne financované zo zdrojov EURI.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</a:rPr>
              <a:t>1 ŽoNFP v rámci ŽV „EURI“, za podmienky, že projekt v rámci ŽV je zameraný výhradne len na investície </a:t>
            </a:r>
            <a:r>
              <a:rPr lang="sk-SK" dirty="0" err="1">
                <a:solidFill>
                  <a:schemeClr val="tx1"/>
                </a:solidFill>
              </a:rPr>
              <a:t>prispievajúce</a:t>
            </a:r>
            <a:r>
              <a:rPr lang="sk-SK" dirty="0">
                <a:solidFill>
                  <a:schemeClr val="tx1"/>
                </a:solidFill>
              </a:rPr>
              <a:t> k odolnému, udržateľnému a digitálnemu oživeniu hospodárstva, ktoré sú prioritne financované zo zdrojov EURI.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</a:rPr>
              <a:t>1 ŽoNFP  v rámci oblasti ŠRV – Projekty do 80 000 EUR;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</a:rPr>
              <a:t>1 ŽoNFP v rámci oblasti ŽV – Projekty do 80 000 EUR.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21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631017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01932"/>
            <a:ext cx="10515600" cy="1535502"/>
          </a:xfrm>
        </p:spPr>
        <p:txBody>
          <a:bodyPr>
            <a:normAutofit fontScale="90000"/>
          </a:bodyPr>
          <a:lstStyle/>
          <a:p>
            <a:r>
              <a:rPr lang="sk-SK" sz="4900" b="1" dirty="0">
                <a:solidFill>
                  <a:schemeClr val="accent6">
                    <a:lumMod val="75000"/>
                  </a:schemeClr>
                </a:solidFill>
              </a:rPr>
              <a:t>Spôsob financovania</a:t>
            </a:r>
            <a:r>
              <a:rPr lang="sk-SK" b="1" dirty="0"/>
              <a:t/>
            </a:r>
            <a:br>
              <a:rPr lang="sk-SK" b="1" dirty="0"/>
            </a:br>
            <a:endParaRPr lang="sk-SK" dirty="0"/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328469"/>
            <a:ext cx="10515600" cy="4561343"/>
          </a:xfrm>
        </p:spPr>
        <p:txBody>
          <a:bodyPr>
            <a:normAutofit/>
          </a:bodyPr>
          <a:lstStyle/>
          <a:p>
            <a:r>
              <a:rPr lang="sk-SK" sz="2000" dirty="0">
                <a:solidFill>
                  <a:schemeClr val="tx1"/>
                </a:solidFill>
              </a:rPr>
              <a:t>Neziskový - grant (nenávratný finančný príspevok) realizovaný cez refundáciu.</a:t>
            </a:r>
          </a:p>
          <a:p>
            <a:endParaRPr lang="sk-SK" sz="2000" b="1" dirty="0">
              <a:solidFill>
                <a:schemeClr val="tx1"/>
              </a:solidFill>
            </a:endParaRPr>
          </a:p>
          <a:p>
            <a:r>
              <a:rPr lang="sk-SK" sz="2000" dirty="0">
                <a:solidFill>
                  <a:schemeClr val="tx1"/>
                </a:solidFill>
              </a:rPr>
              <a:t>Základná miera podpory z celkových oprávnených výdavkov pri výstupe v rámci prílohy I ZFEÚ: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50% v prípade menej rozvinutých regiónov (mimo Bratislavského kraja);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40% v prípade ostatných regiónov (Bratislavský kraj);</a:t>
            </a:r>
          </a:p>
          <a:p>
            <a:pPr lvl="0"/>
            <a:endParaRPr lang="sk-SK" sz="2000" dirty="0">
              <a:solidFill>
                <a:schemeClr val="tx1"/>
              </a:solidFill>
            </a:endParaRPr>
          </a:p>
          <a:p>
            <a:pPr lvl="0"/>
            <a:r>
              <a:rPr lang="sk-SK" sz="2000" dirty="0">
                <a:solidFill>
                  <a:schemeClr val="tx1"/>
                </a:solidFill>
              </a:rPr>
              <a:t>Uvedená výška podpory sa zvyšuje o + 20% v týchto prípadoch: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ak ide o mladých poľnohospodárov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ak sa projekt týka ekologického poľnohospodárstva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ak sa projekt týka poľnohospodárskej výroby v rámci záväzku </a:t>
            </a:r>
            <a:r>
              <a:rPr lang="sk-SK" sz="2000" dirty="0" err="1">
                <a:solidFill>
                  <a:schemeClr val="tx1"/>
                </a:solidFill>
              </a:rPr>
              <a:t>Agroenvironmentálno</a:t>
            </a:r>
            <a:r>
              <a:rPr lang="sk-SK" sz="2000" dirty="0">
                <a:solidFill>
                  <a:schemeClr val="tx1"/>
                </a:solidFill>
              </a:rPr>
              <a:t>-klimatického opatrenia PRV. </a:t>
            </a: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22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189759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400036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Oprávnenosť žiadateľa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2420471"/>
            <a:ext cx="10515600" cy="1685364"/>
          </a:xfrm>
        </p:spPr>
        <p:txBody>
          <a:bodyPr>
            <a:normAutofit lnSpcReduction="10000"/>
          </a:bodyPr>
          <a:lstStyle/>
          <a:p>
            <a:pPr algn="just"/>
            <a:r>
              <a:rPr lang="sk-SK" dirty="0">
                <a:solidFill>
                  <a:schemeClr val="tx1"/>
                </a:solidFill>
              </a:rPr>
              <a:t>Prijímateľom pomoci sú fyzické a právnické osoby podnikajúce v poľnohospodárskej prvovýrobe, alebo organizácie výrobcov združujúce pestovateľov plodín špecializovanej rastlinnej výroby (uznané podľa Nariadenia EP a Rady EÚ č.1308/2013).</a:t>
            </a:r>
          </a:p>
          <a:p>
            <a:r>
              <a:rPr lang="sk-SK" dirty="0"/>
              <a:t> </a:t>
            </a: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23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339589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400036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Oprávnenosť žiadateľa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88141"/>
            <a:ext cx="10515600" cy="4213920"/>
          </a:xfrm>
        </p:spPr>
        <p:txBody>
          <a:bodyPr>
            <a:normAutofit fontScale="92500" lnSpcReduction="10000"/>
          </a:bodyPr>
          <a:lstStyle/>
          <a:p>
            <a:r>
              <a:rPr lang="sk-SK" dirty="0">
                <a:solidFill>
                  <a:schemeClr val="tx1"/>
                </a:solidFill>
              </a:rPr>
              <a:t>V prípade žiadateľa existujúceho minimálne od roku 2019 dokladuje podnikanie predložením: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</a:rPr>
              <a:t>Formulár </a:t>
            </a:r>
            <a:r>
              <a:rPr lang="sk-SK" dirty="0" err="1">
                <a:solidFill>
                  <a:schemeClr val="tx1"/>
                </a:solidFill>
              </a:rPr>
              <a:t>ŽoNFP</a:t>
            </a:r>
            <a:r>
              <a:rPr lang="sk-SK" dirty="0">
                <a:solidFill>
                  <a:schemeClr val="tx1"/>
                </a:solidFill>
              </a:rPr>
              <a:t>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</a:rPr>
              <a:t>Podnikateľský plán k </a:t>
            </a:r>
            <a:r>
              <a:rPr lang="sk-SK" dirty="0" err="1">
                <a:solidFill>
                  <a:schemeClr val="tx1"/>
                </a:solidFill>
              </a:rPr>
              <a:t>podopatreniu</a:t>
            </a:r>
            <a:r>
              <a:rPr lang="sk-SK" dirty="0">
                <a:solidFill>
                  <a:schemeClr val="tx1"/>
                </a:solidFill>
              </a:rPr>
              <a:t> 4.1 – Podpora na investície do poľnohospodárskych podnikov (Príloha č. 4 </a:t>
            </a:r>
            <a:r>
              <a:rPr lang="sk-SK" dirty="0" err="1">
                <a:solidFill>
                  <a:schemeClr val="tx1"/>
                </a:solidFill>
              </a:rPr>
              <a:t>ŽoNFP</a:t>
            </a:r>
            <a:r>
              <a:rPr lang="sk-SK" dirty="0">
                <a:solidFill>
                  <a:schemeClr val="tx1"/>
                </a:solidFill>
              </a:rPr>
              <a:t> podľa oblasti);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</a:rPr>
              <a:t>V prípade žiadateľa existujúceho minimálne od roku 2019 dokladuje podnikanie v poľnohospodárskej prvovýrobe predložením účtovných dokladov a bankových výpisov,  zmlúv a plnených objednávok s odberateľom preukazujúcim splnenie podmienky oprávnenosti za roky 2019 a/alebo 2020, ktorými preukáže obrat z predaja produktov poľnohospodárskej prvovýroby minimálne vo výške 10 000,- EUR). Nie je potrebné predkladať v prípade, že žiadateľ bol v rokoch 2019 a 2020 poberateľom podpôr na sekcii priamych podpôr resp. v uvedených rokoch mal evidované zvieratá v CEHZ.</a:t>
            </a:r>
          </a:p>
          <a:p>
            <a:pPr algn="just"/>
            <a:r>
              <a:rPr lang="sk-SK" dirty="0"/>
              <a:t> </a:t>
            </a: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24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15400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400036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Oprávnenosť žiadateľa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88141"/>
            <a:ext cx="10515600" cy="4213920"/>
          </a:xfrm>
        </p:spPr>
        <p:txBody>
          <a:bodyPr>
            <a:normAutofit/>
          </a:bodyPr>
          <a:lstStyle/>
          <a:p>
            <a:r>
              <a:rPr lang="sk-SK" dirty="0">
                <a:solidFill>
                  <a:schemeClr val="tx1"/>
                </a:solidFill>
              </a:rPr>
              <a:t>Noví podnikatelia v poľnohospodárstve predložia: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</a:rPr>
              <a:t>Formulár </a:t>
            </a:r>
            <a:r>
              <a:rPr lang="sk-SK" dirty="0" err="1">
                <a:solidFill>
                  <a:schemeClr val="tx1"/>
                </a:solidFill>
              </a:rPr>
              <a:t>ŽoNFP</a:t>
            </a:r>
            <a:r>
              <a:rPr lang="sk-SK" dirty="0">
                <a:solidFill>
                  <a:schemeClr val="tx1"/>
                </a:solidFill>
              </a:rPr>
              <a:t>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</a:rPr>
              <a:t>Podnikateľský plán k </a:t>
            </a:r>
            <a:r>
              <a:rPr lang="sk-SK" dirty="0" err="1">
                <a:solidFill>
                  <a:schemeClr val="tx1"/>
                </a:solidFill>
              </a:rPr>
              <a:t>podopatreniu</a:t>
            </a:r>
            <a:r>
              <a:rPr lang="sk-SK" dirty="0">
                <a:solidFill>
                  <a:schemeClr val="tx1"/>
                </a:solidFill>
              </a:rPr>
              <a:t> 4.1 – Podpora na investície do poľnohospodárskych podnikov (Príloha č. 4 </a:t>
            </a:r>
            <a:r>
              <a:rPr lang="sk-SK" dirty="0" err="1">
                <a:solidFill>
                  <a:schemeClr val="tx1"/>
                </a:solidFill>
              </a:rPr>
              <a:t>ŽoNFP</a:t>
            </a:r>
            <a:r>
              <a:rPr lang="sk-SK" dirty="0">
                <a:solidFill>
                  <a:schemeClr val="tx1"/>
                </a:solidFill>
              </a:rPr>
              <a:t> podľa oblasti);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dirty="0">
                <a:solidFill>
                  <a:schemeClr val="tx1"/>
                </a:solidFill>
              </a:rPr>
              <a:t>Zabezpečenie výrobných prostriedkov (prenájom alebo vlastníctvo pôdy, technológie, zvierat a pod.). Nie je potrebné predkladať v prípade, že žiadateľ bol v rokoch 2019 a 2020 poberateľom podpôr na sekcii priamych podpôr resp. v uvedených rokoch mal evidované zvieratá v CEHZ ako fyzická osoba nepodnikateľ </a:t>
            </a:r>
            <a:r>
              <a:rPr lang="sk-SK" dirty="0" err="1">
                <a:solidFill>
                  <a:schemeClr val="tx1"/>
                </a:solidFill>
              </a:rPr>
              <a:t>t.j</a:t>
            </a:r>
            <a:r>
              <a:rPr lang="sk-SK" dirty="0">
                <a:solidFill>
                  <a:schemeClr val="tx1"/>
                </a:solidFill>
              </a:rPr>
              <a:t>. evidovaný prostredníctvom rodného čísla.</a:t>
            </a:r>
          </a:p>
          <a:p>
            <a:pPr algn="just"/>
            <a:r>
              <a:rPr lang="sk-SK" dirty="0"/>
              <a:t> </a:t>
            </a: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25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112321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Oprávnenosť aktivít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 fontScale="85000" lnSpcReduction="20000"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200" dirty="0">
                <a:solidFill>
                  <a:schemeClr val="tx1"/>
                </a:solidFill>
              </a:rPr>
              <a:t>investície do zvýšenia produkcie alebo jej kvality v živočíšnej výrobe a špeciálnej rastlinnej  výrobe vrátane investícií do geotermálnych vrtov s tým súvisiacich investícií a vrátane investícií do obstarania technického a technologického vybavenia živočíšnej výroby a špeciálnej rastlinnej výroby vrátane strojov a náradia;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200" dirty="0">
                <a:solidFill>
                  <a:schemeClr val="tx1"/>
                </a:solidFill>
              </a:rPr>
              <a:t>investície do výstavby, rekonštrukcie a modernizácie skladovacích kapacít a pozberovej úpravy vrátane sušiarní s energetickým využitím biomasy na výrobu tepla s max. tepelným výkonom do 2 </a:t>
            </a:r>
            <a:r>
              <a:rPr lang="sk-SK" sz="2200" dirty="0" err="1">
                <a:solidFill>
                  <a:schemeClr val="tx1"/>
                </a:solidFill>
              </a:rPr>
              <a:t>MWt</a:t>
            </a:r>
            <a:r>
              <a:rPr lang="sk-SK" sz="2200" dirty="0">
                <a:solidFill>
                  <a:schemeClr val="tx1"/>
                </a:solidFill>
              </a:rPr>
              <a:t>. Súčasťou výstavby skladu môže byť výstavba bezprostredných vonkajších plôch, oplotenia a príjazdových komunikácii týkajúcich sa skladu, ktorý je predmetom projektu. Súčasťou investície do skladu môže byť aj prípadné riešenie energetického hospodárstva bezprostredne súvisiaceho s prevádzkou skladu. Maximálnym tepelný výkon investície na budovanie, rekonštrukciu a modernizáciu zariadení na energetické využívanie biomasy na výrobu tepla a vykurovanie je do 500 </a:t>
            </a:r>
            <a:r>
              <a:rPr lang="sk-SK" sz="2200" dirty="0" err="1">
                <a:solidFill>
                  <a:schemeClr val="tx1"/>
                </a:solidFill>
              </a:rPr>
              <a:t>kWt</a:t>
            </a:r>
            <a:r>
              <a:rPr lang="sk-SK" sz="2200" dirty="0">
                <a:solidFill>
                  <a:schemeClr val="tx1"/>
                </a:solidFill>
              </a:rPr>
              <a:t>. Súčasťou investície do skladovacích kapacít môže byť aj ich vybavenie manipulačnou a pozberovou technológiou;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200" dirty="0">
                <a:solidFill>
                  <a:schemeClr val="tx1"/>
                </a:solidFill>
              </a:rPr>
              <a:t>investície v súvislosti s využívaním závlah, realizáciou investícií do existujúcich a nových závlahových systémov (infraštruktúry ako aj koncových zariadení) s cieľom ich výstavby, rekonštrukcie, modernizácie a efektívnejšieho nakladania so závlahovou vodou a energiou obmedzením ich strát, všetko s cieľom zvýšiť produkciu a jej kvalitu;</a:t>
            </a:r>
          </a:p>
          <a:p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26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87904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Oprávnenosť aktivít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1900" dirty="0">
                <a:solidFill>
                  <a:schemeClr val="tx1"/>
                </a:solidFill>
              </a:rPr>
              <a:t>investície spojené so zavádzaním inovatívnych technológii v súvislosti s variabilnou aplikáciou organických a priemyselných hnojív do pôdy a ostatných substrátov s cieľom zlepšenia kvalitatívnych vlastností a úrodnosti pôdy a ochrany pred jej degradáciou;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1900" dirty="0">
                <a:solidFill>
                  <a:schemeClr val="tx1"/>
                </a:solidFill>
              </a:rPr>
              <a:t>investície do zlepšenia odbytu;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1900" dirty="0">
                <a:solidFill>
                  <a:schemeClr val="tx1"/>
                </a:solidFill>
              </a:rPr>
              <a:t>investície do zníženia záťaže na životné prostredie vrátane technológii v súvislosti s rastom produkcie alebo rastom kvality produkcie;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1900" dirty="0">
                <a:solidFill>
                  <a:schemeClr val="tx1"/>
                </a:solidFill>
              </a:rPr>
              <a:t>V rámci projektov zameraných na rastlinnú výrobu sú oprávnené len projekty a výdavky súvisiace s pestovaním plodín na ornej pôde, trvalých kultúr a na zakrytých plochách uvedených v Zozname oprávnených plodín, ktorý tvorí prílohu č. 4 tejto výzvy. </a:t>
            </a:r>
          </a:p>
          <a:p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27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572903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Zmeny v aktualizácii č. 1: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sk-SK" sz="19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1900" dirty="0" smtClean="0">
                <a:solidFill>
                  <a:schemeClr val="tx1"/>
                </a:solidFill>
              </a:rPr>
              <a:t>V bode 2.3.2 výzvy „Stanovenie výšky jednotlivých položiek oprávnených výdavkov“  sa dopĺňa text „</a:t>
            </a:r>
            <a:r>
              <a:rPr lang="sk-SK" sz="1900" dirty="0" smtClean="0">
                <a:solidFill>
                  <a:srgbClr val="FF0000"/>
                </a:solidFill>
              </a:rPr>
              <a:t>V rámci katalógu je možné uplatniť sadzby aj pre položky vybavenia stavieb živočíšnej výroby samostatne bez stavebných investícií</a:t>
            </a:r>
            <a:r>
              <a:rPr lang="sk-SK" sz="1900" dirty="0" smtClean="0">
                <a:solidFill>
                  <a:schemeClr val="tx1"/>
                </a:solidFill>
              </a:rPr>
              <a:t>.“;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1900" dirty="0" smtClean="0">
                <a:solidFill>
                  <a:schemeClr val="tx1"/>
                </a:solidFill>
              </a:rPr>
              <a:t>v </a:t>
            </a:r>
            <a:r>
              <a:rPr lang="sk-SK" sz="1900" dirty="0">
                <a:solidFill>
                  <a:schemeClr val="tx1"/>
                </a:solidFill>
              </a:rPr>
              <a:t>bode 2.3.3 výzvy „Neoprávnené náklady“ ods. 7 sa upravil text na znenie „výdavky na traktor s výkonom vyšším ako 250 kW;  (</a:t>
            </a:r>
            <a:r>
              <a:rPr lang="sk-SK" sz="1900" dirty="0">
                <a:solidFill>
                  <a:srgbClr val="FF0000"/>
                </a:solidFill>
              </a:rPr>
              <a:t>ak bude predmetom projektu traktor s vyšším výkonom ako 250 kW, žiadateľ si uplatní sadzbu v rámci Katalógu na traktor s výkonom 250 kW a ostatnú časť výdavkov žiadateľ uvedie ako neoprávnenú</a:t>
            </a:r>
            <a:r>
              <a:rPr lang="sk-SK" sz="1900" dirty="0">
                <a:solidFill>
                  <a:schemeClr val="tx1"/>
                </a:solidFill>
              </a:rPr>
              <a:t>)“. </a:t>
            </a:r>
            <a:endParaRPr lang="sk-SK" sz="19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1900" dirty="0">
                <a:solidFill>
                  <a:schemeClr val="tx1"/>
                </a:solidFill>
              </a:rPr>
              <a:t>Technické zmeny a opravy chýb v písaní a iné drobné zmeny;</a:t>
            </a:r>
          </a:p>
          <a:p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28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104311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Zmeny v aktualizácii č. 1: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1900" dirty="0">
                <a:solidFill>
                  <a:schemeClr val="tx1"/>
                </a:solidFill>
              </a:rPr>
              <a:t>v bode 2.7.3 výzvy „Bodovacie (hodnotiace) kritériá“ pre oblasti Špeciálna rastlinná výroba, Špeciálna rastlinná výroba - malí poľnohospodári, Živočíšna výroba, Živočíšna výroba - malí poľnohospodári,  Špeciálna rastlinná výroba – projekty do 80 000 Eur a Živočíšna výroba – projekty do 80 000 Eur sa v poznámke k bodovaciemu kritériu č. 7 resp. 8  doplnila poznámka pod čiarou „</a:t>
            </a:r>
            <a:r>
              <a:rPr lang="sk-SK" sz="1900" dirty="0">
                <a:solidFill>
                  <a:srgbClr val="FF0000"/>
                </a:solidFill>
              </a:rPr>
              <a:t>Hlavné zameranie sa určí podľa výšky oprávnených výdavkov, ak je predmetom viac investícií, (nespočítavajú sa body za možnosti). Tzn. spomedzi viacerých investícií je to investícia s najvyššími oprávnenými výdavkami v ŽoNFP. Ak by v priebehu implementácie projektu došlo k zmene výšky oprávnených výdavkov na investície, čo by viedlo k zníženiu bodového ohodnotenia, žiadateľ má povinnosť upraviť výšku oprávnených výdavkov v </a:t>
            </a:r>
            <a:r>
              <a:rPr lang="sk-SK" sz="1900" dirty="0" err="1">
                <a:solidFill>
                  <a:srgbClr val="FF0000"/>
                </a:solidFill>
              </a:rPr>
              <a:t>ŽoP</a:t>
            </a:r>
            <a:r>
              <a:rPr lang="sk-SK" sz="1900" dirty="0">
                <a:solidFill>
                  <a:srgbClr val="FF0000"/>
                </a:solidFill>
              </a:rPr>
              <a:t> tak, aby plnenie kritéria zostalo zachované.</a:t>
            </a:r>
            <a:r>
              <a:rPr lang="sk-SK" sz="1900" dirty="0">
                <a:solidFill>
                  <a:schemeClr val="tx1"/>
                </a:solidFill>
              </a:rPr>
              <a:t>“;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1900" dirty="0">
                <a:solidFill>
                  <a:schemeClr val="tx1"/>
                </a:solidFill>
              </a:rPr>
              <a:t>v prílohe č. 1 k ŽoNFP  „Tabuľková časť projektu“ sa doplnil na hárku „Objem vlastnej produkcie“ text: „</a:t>
            </a:r>
            <a:r>
              <a:rPr lang="sk-SK" sz="1900" dirty="0">
                <a:solidFill>
                  <a:srgbClr val="FF0000"/>
                </a:solidFill>
              </a:rPr>
              <a:t>vypĺňa sa len v prípade projektu zameraného na oblasť Skladovacie kapacity pre produkciu špeciálnej rastlinnej výroby.“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1900" dirty="0" smtClean="0">
                <a:solidFill>
                  <a:schemeClr val="tx1"/>
                </a:solidFill>
              </a:rPr>
              <a:t>Doplnila </a:t>
            </a:r>
            <a:r>
              <a:rPr lang="sk-SK" sz="1900" dirty="0">
                <a:solidFill>
                  <a:schemeClr val="tx1"/>
                </a:solidFill>
              </a:rPr>
              <a:t>sa príloha č. 9 k výzve „</a:t>
            </a:r>
            <a:r>
              <a:rPr lang="sk-SK" sz="1900" dirty="0" err="1">
                <a:solidFill>
                  <a:schemeClr val="tx1"/>
                </a:solidFill>
              </a:rPr>
              <a:t>Korigendum</a:t>
            </a:r>
            <a:r>
              <a:rPr lang="sk-SK" sz="1900" dirty="0">
                <a:solidFill>
                  <a:schemeClr val="tx1"/>
                </a:solidFill>
              </a:rPr>
              <a:t> k prílohe č. 7 Katalóg cien poľnohospodárskej techniky, stavieb a technológií uplatnený v rámci podopatrenia 4.1 PRV SR 2014-2022“</a:t>
            </a:r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29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602818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Technické informácie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/>
          </a:bodyPr>
          <a:lstStyle/>
          <a:p>
            <a:r>
              <a:rPr lang="sk-SK" dirty="0"/>
              <a:t>	</a:t>
            </a:r>
          </a:p>
          <a:p>
            <a:r>
              <a:rPr lang="sk-SK" dirty="0">
                <a:solidFill>
                  <a:schemeClr val="tx1"/>
                </a:solidFill>
              </a:rPr>
              <a:t>Dátum vyhlásenia výzvy: 31.1.2022</a:t>
            </a:r>
          </a:p>
          <a:p>
            <a:endParaRPr lang="sk-SK" dirty="0">
              <a:solidFill>
                <a:schemeClr val="tx1"/>
              </a:solidFill>
            </a:endParaRPr>
          </a:p>
          <a:p>
            <a:r>
              <a:rPr lang="sk-SK" dirty="0">
                <a:solidFill>
                  <a:schemeClr val="tx1"/>
                </a:solidFill>
              </a:rPr>
              <a:t>Podávanie </a:t>
            </a:r>
            <a:r>
              <a:rPr lang="sk-SK" dirty="0" err="1">
                <a:solidFill>
                  <a:schemeClr val="tx1"/>
                </a:solidFill>
              </a:rPr>
              <a:t>ŽoNFP</a:t>
            </a:r>
            <a:r>
              <a:rPr lang="sk-SK" dirty="0">
                <a:solidFill>
                  <a:schemeClr val="tx1"/>
                </a:solidFill>
              </a:rPr>
              <a:t> je </a:t>
            </a:r>
            <a:r>
              <a:rPr lang="pl-PL" b="1" u="sng" dirty="0">
                <a:solidFill>
                  <a:schemeClr val="tx1"/>
                </a:solidFill>
              </a:rPr>
              <a:t>od 1. 3. 2022  do 31. 5. 2022</a:t>
            </a:r>
          </a:p>
          <a:p>
            <a:endParaRPr lang="pl-PL" b="1" u="sng" dirty="0">
              <a:solidFill>
                <a:schemeClr val="tx1"/>
              </a:solidFill>
            </a:endParaRPr>
          </a:p>
          <a:p>
            <a:r>
              <a:rPr lang="pl-PL" b="1" u="sng" dirty="0">
                <a:solidFill>
                  <a:schemeClr val="tx1"/>
                </a:solidFill>
              </a:rPr>
              <a:t>Všetky infomácie pre úspešné predloženie ŽoNFP sú uvedené vo výzve a žiadateľ musí splniť všetky podmienky výzvy aj tie, ktoré neboli spomenuté v prezentácii.</a:t>
            </a:r>
            <a:endParaRPr lang="sk-SK" b="1" u="sng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30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46645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Technické informácie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Výzva sa predkladá vyplnením formulára cez </a:t>
            </a:r>
            <a:r>
              <a:rPr lang="sk-SK" sz="2000" dirty="0">
                <a:solidFill>
                  <a:schemeClr val="tx1"/>
                </a:solidFill>
                <a:hlinkClick r:id="rId2"/>
              </a:rPr>
              <a:t>www.slovensko.sk</a:t>
            </a:r>
            <a:r>
              <a:rPr lang="sk-SK" sz="2000" dirty="0">
                <a:solidFill>
                  <a:schemeClr val="tx1"/>
                </a:solidFill>
              </a:rPr>
              <a:t>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Okrem plnomocenstva, všetky dokumenty k výzve sa predkladajú </a:t>
            </a:r>
            <a:r>
              <a:rPr lang="sk-SK" sz="2000" u="sng" dirty="0">
                <a:solidFill>
                  <a:schemeClr val="tx1"/>
                </a:solidFill>
              </a:rPr>
              <a:t>len</a:t>
            </a:r>
            <a:r>
              <a:rPr lang="sk-SK" sz="2000" dirty="0">
                <a:solidFill>
                  <a:schemeClr val="tx1"/>
                </a:solidFill>
              </a:rPr>
              <a:t> </a:t>
            </a:r>
            <a:r>
              <a:rPr lang="sk-SK" sz="2000" u="sng" dirty="0">
                <a:solidFill>
                  <a:schemeClr val="tx1"/>
                </a:solidFill>
              </a:rPr>
              <a:t>elektronicky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Je nevyhnutné, aby žiadatelia mali vytvorené schránky na IČO – podnikanie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Minimálna bodovacia hranica je 55 bodov.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000" dirty="0">
                <a:solidFill>
                  <a:schemeClr val="tx1"/>
                </a:solidFill>
              </a:rPr>
              <a:t>Výdavky sú oprávnené len, ak boli vynaložené až po predložení </a:t>
            </a:r>
            <a:r>
              <a:rPr lang="sk-SK" sz="2000" dirty="0" err="1">
                <a:solidFill>
                  <a:schemeClr val="tx1"/>
                </a:solidFill>
              </a:rPr>
              <a:t>ŽoNFP</a:t>
            </a:r>
            <a:r>
              <a:rPr lang="sk-SK" sz="2000" dirty="0">
                <a:solidFill>
                  <a:schemeClr val="tx1"/>
                </a:solidFill>
              </a:rPr>
              <a:t> na PPA, ak proces ich obstarávania/verejného obstarávania začal prostredníctvom webového sídla JOSEPHINE najskôr v deň vyhlásenia tejto výzvy, alebo sú stanovené v zmysle Katalógu cien poľnohospodárskej techniky, stavieb a technológií uplatnený v rámci podopatrenia 4.1 PRV SR 2014-2022.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31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014271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Katalóg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445942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sk-SK" sz="2200" dirty="0">
                <a:solidFill>
                  <a:schemeClr val="tx1"/>
                </a:solidFill>
              </a:rPr>
              <a:t>V rámci výzvy 52/PRV (príloha č. 7 k výzve) bol zverejnený </a:t>
            </a:r>
            <a:r>
              <a:rPr lang="sk-SK" sz="2200" b="1" dirty="0">
                <a:solidFill>
                  <a:schemeClr val="tx1"/>
                </a:solidFill>
              </a:rPr>
              <a:t>Katalóg cien poľnohospodárskej techniky, stavieb a technológií uplatnený v rámci podopatrenia 4.1 PRV SR 2014-2022</a:t>
            </a:r>
            <a:r>
              <a:rPr lang="sk-SK" sz="2200" dirty="0">
                <a:solidFill>
                  <a:schemeClr val="tx1"/>
                </a:solidFill>
              </a:rPr>
              <a:t>, ktorý obsahuje najžiadanejšie položky (dotazníkový prieskum) </a:t>
            </a:r>
          </a:p>
          <a:p>
            <a:pPr marL="342900" indent="-342900" algn="just">
              <a:buFontTx/>
              <a:buChar char="-"/>
            </a:pPr>
            <a:r>
              <a:rPr lang="sk-SK" sz="2200" dirty="0" err="1">
                <a:solidFill>
                  <a:schemeClr val="tx1"/>
                </a:solidFill>
              </a:rPr>
              <a:t>Link</a:t>
            </a:r>
            <a:r>
              <a:rPr lang="sk-SK" sz="2200" dirty="0">
                <a:solidFill>
                  <a:schemeClr val="tx1"/>
                </a:solidFill>
              </a:rPr>
              <a:t> na katalóg </a:t>
            </a:r>
            <a:r>
              <a:rPr lang="sk-SK" sz="2200" dirty="0">
                <a:solidFill>
                  <a:schemeClr val="tx1"/>
                </a:solidFill>
                <a:hlinkClick r:id="rId2"/>
              </a:rPr>
              <a:t>https://katalog.apa.sk/</a:t>
            </a:r>
            <a:endParaRPr lang="sk-SK" sz="2200" dirty="0">
              <a:solidFill>
                <a:schemeClr val="tx1"/>
              </a:solidFill>
            </a:endParaRPr>
          </a:p>
          <a:p>
            <a:pPr algn="just"/>
            <a:r>
              <a:rPr lang="sk-SK" sz="2200" dirty="0">
                <a:solidFill>
                  <a:schemeClr val="tx1"/>
                </a:solidFill>
              </a:rPr>
              <a:t>- </a:t>
            </a:r>
            <a:r>
              <a:rPr lang="sk-SK" sz="2200" dirty="0" smtClean="0">
                <a:solidFill>
                  <a:schemeClr val="tx1"/>
                </a:solidFill>
              </a:rPr>
              <a:t>    Má </a:t>
            </a:r>
            <a:r>
              <a:rPr lang="sk-SK" sz="2200" dirty="0">
                <a:solidFill>
                  <a:schemeClr val="tx1"/>
                </a:solidFill>
              </a:rPr>
              <a:t>3 časti:  Traktory, Stroje na zber krmovín, Stavby a technológie v živočíšnej výrobe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200" dirty="0">
                <a:solidFill>
                  <a:schemeClr val="tx1"/>
                </a:solidFill>
              </a:rPr>
              <a:t>V rámci popisu obsahuje aj minimálne požiadavky na jednotlivé položky, ktoré je potrebné dodržať v prípade uplatnenie položiek z katalógu.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200" dirty="0">
                <a:solidFill>
                  <a:schemeClr val="tx1"/>
                </a:solidFill>
              </a:rPr>
              <a:t>V prípade položiek, ktoré sa nachádzajú v katalógu nie je potrebné predkladať dokumentáciu z VO/O (žiadateľ si môže vybrať čokoľvek, čo sa dá „</a:t>
            </a:r>
            <a:r>
              <a:rPr lang="sk-SK" sz="2200" dirty="0" err="1">
                <a:solidFill>
                  <a:schemeClr val="tx1"/>
                </a:solidFill>
              </a:rPr>
              <a:t>vyklikať</a:t>
            </a:r>
            <a:r>
              <a:rPr lang="sk-SK" sz="2200" dirty="0">
                <a:solidFill>
                  <a:schemeClr val="tx1"/>
                </a:solidFill>
              </a:rPr>
              <a:t>“, napr. pri stavbách to môžu byť len časti vybavenia)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200" dirty="0">
                <a:solidFill>
                  <a:schemeClr val="tx1"/>
                </a:solidFill>
              </a:rPr>
              <a:t>Pri položkách, ktoré sa nenachádzajú v katalógu, je potrebné postupovať podľa Usmernenia 8. (JOSEPHINE)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200" dirty="0">
                <a:solidFill>
                  <a:schemeClr val="tx1"/>
                </a:solidFill>
              </a:rPr>
              <a:t>Súbor PDF z tejto aplikácie tvorí prílohu ŽoNFP.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sk-SK" sz="2200" dirty="0">
                <a:solidFill>
                  <a:schemeClr val="tx1"/>
                </a:solidFill>
              </a:rPr>
              <a:t>Tvorcovia katalógu na základe požiadavky Ministerstva pôdohospodárstva a rozvoja vidieka pracujú na metodike </a:t>
            </a:r>
            <a:r>
              <a:rPr lang="sk-SK" sz="2200" dirty="0">
                <a:solidFill>
                  <a:srgbClr val="FF0000"/>
                </a:solidFill>
              </a:rPr>
              <a:t>inflačnej indexácie </a:t>
            </a:r>
            <a:r>
              <a:rPr lang="sk-SK" sz="2200" dirty="0" err="1">
                <a:solidFill>
                  <a:srgbClr val="FF0000"/>
                </a:solidFill>
              </a:rPr>
              <a:t>katalógových</a:t>
            </a:r>
            <a:r>
              <a:rPr lang="sk-SK" sz="2200" dirty="0">
                <a:solidFill>
                  <a:srgbClr val="FF0000"/>
                </a:solidFill>
              </a:rPr>
              <a:t> cien </a:t>
            </a:r>
            <a:r>
              <a:rPr lang="sk-SK" sz="2200" dirty="0">
                <a:solidFill>
                  <a:schemeClr val="tx1"/>
                </a:solidFill>
              </a:rPr>
              <a:t>vzhľadom k súčasnému cenovému </a:t>
            </a:r>
            <a:r>
              <a:rPr lang="sk-SK" sz="2200" dirty="0" err="1">
                <a:solidFill>
                  <a:schemeClr val="tx1"/>
                </a:solidFill>
              </a:rPr>
              <a:t>vývoju</a:t>
            </a:r>
            <a:r>
              <a:rPr lang="sk-SK" sz="2200" dirty="0">
                <a:solidFill>
                  <a:schemeClr val="tx1"/>
                </a:solidFill>
              </a:rPr>
              <a:t>. Prípadné </a:t>
            </a:r>
            <a:r>
              <a:rPr lang="sk-SK" sz="2200" dirty="0" err="1">
                <a:solidFill>
                  <a:schemeClr val="tx1"/>
                </a:solidFill>
              </a:rPr>
              <a:t>navýšenie</a:t>
            </a:r>
            <a:r>
              <a:rPr lang="sk-SK" sz="2200" dirty="0">
                <a:solidFill>
                  <a:schemeClr val="tx1"/>
                </a:solidFill>
              </a:rPr>
              <a:t> </a:t>
            </a:r>
            <a:r>
              <a:rPr lang="sk-SK" sz="2200" dirty="0" err="1">
                <a:solidFill>
                  <a:schemeClr val="tx1"/>
                </a:solidFill>
              </a:rPr>
              <a:t>katalógových</a:t>
            </a:r>
            <a:r>
              <a:rPr lang="sk-SK" sz="2200" dirty="0">
                <a:solidFill>
                  <a:schemeClr val="tx1"/>
                </a:solidFill>
              </a:rPr>
              <a:t> cien z tohto titulu bude žiadateľom komunikované do 16. mája 2022.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32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438370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2800" b="1" dirty="0">
                <a:solidFill>
                  <a:schemeClr val="accent6">
                    <a:lumMod val="75000"/>
                  </a:schemeClr>
                </a:solidFill>
              </a:rPr>
              <a:t>Katalóg – úvodná stránka</a:t>
            </a: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33</a:t>
            </a:fld>
            <a:endParaRPr lang="sk-SK"/>
          </a:p>
        </p:txBody>
      </p:sp>
      <p:pic>
        <p:nvPicPr>
          <p:cNvPr id="6" name="Obrázok 5" descr="Výr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7307"/>
            <a:ext cx="12192000" cy="4483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3094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3200" b="1" dirty="0">
                <a:solidFill>
                  <a:schemeClr val="accent6">
                    <a:lumMod val="75000"/>
                  </a:schemeClr>
                </a:solidFill>
              </a:rPr>
              <a:t>Katalóg – výber kategórie</a:t>
            </a: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34</a:t>
            </a:fld>
            <a:endParaRPr lang="sk-SK"/>
          </a:p>
        </p:txBody>
      </p:sp>
      <p:pic>
        <p:nvPicPr>
          <p:cNvPr id="7" name="Obrázok 6" descr="Výr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7" y="1190446"/>
            <a:ext cx="7041965" cy="5598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754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2800" b="1" dirty="0">
                <a:solidFill>
                  <a:schemeClr val="accent6">
                    <a:lumMod val="75000"/>
                  </a:schemeClr>
                </a:solidFill>
              </a:rPr>
              <a:t>Katalóg – položky pri stavbách pre hovädzí dobytok </a:t>
            </a: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35</a:t>
            </a:fld>
            <a:endParaRPr lang="sk-SK"/>
          </a:p>
        </p:txBody>
      </p:sp>
      <p:pic>
        <p:nvPicPr>
          <p:cNvPr id="7" name="Obrázok 6" descr="Výr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04" y="1252567"/>
            <a:ext cx="6830191" cy="546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9937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Autofit/>
          </a:bodyPr>
          <a:lstStyle/>
          <a:p>
            <a:r>
              <a:rPr lang="sk-SK" sz="2800" b="1" dirty="0">
                <a:solidFill>
                  <a:schemeClr val="accent6">
                    <a:lumMod val="75000"/>
                  </a:schemeClr>
                </a:solidFill>
              </a:rPr>
              <a:t>Katalóg – maštaľ pre mladý dobytok, minimálne požiadavky na stavbu, výber 2 položiek vybavenia pre 10 ustajňovacích miest</a:t>
            </a: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36</a:t>
            </a:fld>
            <a:endParaRPr lang="sk-SK"/>
          </a:p>
        </p:txBody>
      </p:sp>
      <p:pic>
        <p:nvPicPr>
          <p:cNvPr id="7" name="Obrázok 6" descr="Výr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36" y="1202537"/>
            <a:ext cx="5496587" cy="5244860"/>
          </a:xfrm>
          <a:prstGeom prst="rect">
            <a:avLst/>
          </a:prstGeom>
        </p:spPr>
      </p:pic>
      <p:pic>
        <p:nvPicPr>
          <p:cNvPr id="8" name="Obrázok 7" descr="Výrez obrazov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4423" y="1216973"/>
            <a:ext cx="6043336" cy="523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5717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2800" b="1" dirty="0">
                <a:solidFill>
                  <a:schemeClr val="accent6">
                    <a:lumMod val="75000"/>
                  </a:schemeClr>
                </a:solidFill>
              </a:rPr>
              <a:t>Katalóg – sumár vybranej stavby</a:t>
            </a: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37</a:t>
            </a:fld>
            <a:endParaRPr lang="sk-SK"/>
          </a:p>
        </p:txBody>
      </p:sp>
      <p:pic>
        <p:nvPicPr>
          <p:cNvPr id="7" name="Obrázok 6" descr="Výr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15" y="1207787"/>
            <a:ext cx="5014328" cy="533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303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Autofit/>
          </a:bodyPr>
          <a:lstStyle/>
          <a:p>
            <a:r>
              <a:rPr lang="sk-SK" sz="2800" b="1" dirty="0">
                <a:solidFill>
                  <a:schemeClr val="accent6">
                    <a:lumMod val="75000"/>
                  </a:schemeClr>
                </a:solidFill>
              </a:rPr>
              <a:t>Katalóg – sumár všetkých vybraných stavieb, môže byť aj viac, nemusí byť iba 1</a:t>
            </a: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38</a:t>
            </a:fld>
            <a:endParaRPr lang="sk-SK"/>
          </a:p>
        </p:txBody>
      </p:sp>
      <p:pic>
        <p:nvPicPr>
          <p:cNvPr id="6" name="Obrázok 5" descr="Výr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49" y="1434108"/>
            <a:ext cx="12192000" cy="4922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2833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Autofit/>
          </a:bodyPr>
          <a:lstStyle/>
          <a:p>
            <a:r>
              <a:rPr lang="sk-SK" sz="2400" b="1" dirty="0">
                <a:solidFill>
                  <a:schemeClr val="accent6">
                    <a:lumMod val="75000"/>
                  </a:schemeClr>
                </a:solidFill>
              </a:rPr>
              <a:t>Katalóg – po ukončení a uložení sa zobrazí ID a tlačidlo na generovanie PDF, to si treba stiahnuť – príloha k ŽoNFP, ak zabudnete, treba zopakovať, je to neobmedzené.</a:t>
            </a: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39</a:t>
            </a:fld>
            <a:endParaRPr lang="sk-SK"/>
          </a:p>
        </p:txBody>
      </p:sp>
      <p:pic>
        <p:nvPicPr>
          <p:cNvPr id="3" name="Obrázok 2" descr="Výr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3042"/>
            <a:ext cx="12192000" cy="4143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27997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2800" b="1" dirty="0">
                <a:solidFill>
                  <a:schemeClr val="accent6">
                    <a:lumMod val="75000"/>
                  </a:schemeClr>
                </a:solidFill>
              </a:rPr>
              <a:t>Katalóg – ukážka PDF (iba úvodná strana, je ich viac)  - je tam aj ID kalkulácie, netreba si ho odpisovať z predchádzajúcej obrazovky</a:t>
            </a: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40</a:t>
            </a:fld>
            <a:endParaRPr lang="sk-SK"/>
          </a:p>
        </p:txBody>
      </p:sp>
      <p:pic>
        <p:nvPicPr>
          <p:cNvPr id="6" name="Obrázok 5" descr="Výr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1449327"/>
            <a:ext cx="4992848" cy="5089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59234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pPr algn="ctr"/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systém JOSEPHINE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/>
          </a:bodyPr>
          <a:lstStyle/>
          <a:p>
            <a:r>
              <a:rPr lang="sk-SK" dirty="0"/>
              <a:t>	</a:t>
            </a:r>
          </a:p>
          <a:p>
            <a:pPr marL="342900" indent="-342900" algn="just">
              <a:buFontTx/>
              <a:buChar char="-"/>
            </a:pPr>
            <a:r>
              <a:rPr lang="sk-SK" dirty="0">
                <a:solidFill>
                  <a:schemeClr val="tx1"/>
                </a:solidFill>
              </a:rPr>
              <a:t>bezplatný nástroj na realizáciu VO/O - zjednodušenie postupov, sledovania termínov.</a:t>
            </a:r>
          </a:p>
          <a:p>
            <a:pPr marL="342900" indent="-342900" algn="just">
              <a:buFontTx/>
              <a:buChar char="-"/>
            </a:pPr>
            <a:r>
              <a:rPr lang="sk-SK" dirty="0">
                <a:solidFill>
                  <a:schemeClr val="tx1"/>
                </a:solidFill>
              </a:rPr>
              <a:t>Kompletnú dokumentáciu z verejného obstarávania/obstarávania vrátane dokumentácie k spôsobu určenia predpokladanej hodnoty zákazky a projektovej dokumentácie vrátane rozpočtu (ak relevantné) žiadateľ predkladá výlučne prostredníctvom webového sídla:</a:t>
            </a:r>
          </a:p>
          <a:p>
            <a:pPr algn="just"/>
            <a:r>
              <a:rPr lang="sk-SK" sz="1800" dirty="0">
                <a:solidFill>
                  <a:schemeClr val="tx1"/>
                </a:solidFill>
                <a:hlinkClick r:id="rId2"/>
              </a:rPr>
              <a:t>https://josephine.proebiz.com/sk/promoter/register/CbW3bbUhEb</a:t>
            </a:r>
            <a:endParaRPr lang="sk-SK" sz="1800" dirty="0">
              <a:solidFill>
                <a:schemeClr val="tx1"/>
              </a:solidFill>
            </a:endParaRPr>
          </a:p>
          <a:p>
            <a:pPr algn="just"/>
            <a:r>
              <a:rPr lang="sk-SK" dirty="0">
                <a:solidFill>
                  <a:schemeClr val="tx1"/>
                </a:solidFill>
              </a:rPr>
              <a:t>- K formuláru ŽoNFP a k opraveným výdavkom nebude žiadateľ prikladať ako   prílohu rozpočet ale uvedie identifikačný kód obstarávania z </a:t>
            </a:r>
            <a:r>
              <a:rPr lang="sk-SK" cap="all" dirty="0">
                <a:solidFill>
                  <a:schemeClr val="tx1"/>
                </a:solidFill>
              </a:rPr>
              <a:t>Josephine</a:t>
            </a:r>
            <a:r>
              <a:rPr lang="sk-SK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41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7476171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JOSEPHINE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/>
          </a:bodyPr>
          <a:lstStyle/>
          <a:p>
            <a:r>
              <a:rPr lang="sk-SK" dirty="0"/>
              <a:t>	</a:t>
            </a:r>
          </a:p>
          <a:p>
            <a:pPr marL="342900" indent="-342900" algn="just">
              <a:buFontTx/>
              <a:buChar char="-"/>
            </a:pPr>
            <a:endParaRPr lang="sk-SK" dirty="0"/>
          </a:p>
          <a:p>
            <a:pPr marL="342900" indent="-342900" algn="just">
              <a:buFontTx/>
              <a:buChar char="-"/>
            </a:pPr>
            <a:r>
              <a:rPr lang="sk-SK" dirty="0">
                <a:solidFill>
                  <a:schemeClr val="tx1"/>
                </a:solidFill>
              </a:rPr>
              <a:t>Inštruktážne videá pre prácu s JOSEPHINE sú zverejnené na stránke PPA, pri výzve 51/PRV/2021</a:t>
            </a:r>
          </a:p>
          <a:p>
            <a:pPr algn="just"/>
            <a:r>
              <a:rPr lang="sk-SK" dirty="0">
                <a:hlinkClick r:id="rId2"/>
              </a:rPr>
              <a:t>https://www.apa.sk/51-prv-2021/praca-s-josephine-pre-potreby-vyzvy-4-2-v-kocke/11256</a:t>
            </a:r>
            <a:endParaRPr lang="sk-SK" dirty="0"/>
          </a:p>
          <a:p>
            <a:pPr algn="just"/>
            <a:r>
              <a:rPr lang="sk-SK" dirty="0">
                <a:hlinkClick r:id="rId3"/>
              </a:rPr>
              <a:t>https://www.apa.sk/52-prv-2022/praca-s-josephine-pre-potreby-vyzvy-52-prv-2022-v-kocke/11348</a:t>
            </a:r>
            <a:endParaRPr lang="sk-SK" dirty="0"/>
          </a:p>
          <a:p>
            <a:pPr algn="just"/>
            <a:r>
              <a:rPr lang="sk-SK" dirty="0"/>
              <a:t>- Rovnaký postup pre obe výzvy</a:t>
            </a:r>
          </a:p>
          <a:p>
            <a:pPr marL="342900" indent="-342900" algn="just">
              <a:buFontTx/>
              <a:buChar char="-"/>
            </a:pPr>
            <a:endParaRPr lang="sk-SK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42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757476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Podávanie ŽoNFP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/>
          </a:bodyPr>
          <a:lstStyle/>
          <a:p>
            <a:r>
              <a:rPr lang="sk-SK" dirty="0"/>
              <a:t>	</a:t>
            </a:r>
          </a:p>
          <a:p>
            <a:r>
              <a:rPr lang="sk-SK" u="sng" dirty="0">
                <a:solidFill>
                  <a:schemeClr val="tx1"/>
                </a:solidFill>
              </a:rPr>
              <a:t>ŽoNFP sa podávajú výlučne elektronicky prostredníctvom formulára ŽoNFP zverejneného na portáli </a:t>
            </a:r>
            <a:r>
              <a:rPr lang="sk-SK" u="sng" dirty="0">
                <a:solidFill>
                  <a:schemeClr val="tx1"/>
                </a:solidFill>
                <a:hlinkClick r:id="rId2"/>
              </a:rPr>
              <a:t>Slovensko.sk</a:t>
            </a:r>
            <a:endParaRPr lang="sk-SK" dirty="0">
              <a:solidFill>
                <a:schemeClr val="tx1"/>
              </a:solidFill>
            </a:endParaRPr>
          </a:p>
          <a:p>
            <a:pPr algn="just"/>
            <a:r>
              <a:rPr lang="sk-SK" dirty="0">
                <a:solidFill>
                  <a:schemeClr val="tx1"/>
                </a:solidFill>
              </a:rPr>
              <a:t>V zmysle zákona o e-</a:t>
            </a:r>
            <a:r>
              <a:rPr lang="sk-SK" dirty="0" err="1">
                <a:solidFill>
                  <a:schemeClr val="tx1"/>
                </a:solidFill>
              </a:rPr>
              <a:t>Governmente</a:t>
            </a:r>
            <a:r>
              <a:rPr lang="sk-SK" dirty="0">
                <a:solidFill>
                  <a:schemeClr val="tx1"/>
                </a:solidFill>
              </a:rPr>
              <a:t> sa listinné doručenie ŽoNFP nahradzuje výlučne elektronickým doručením prostredníctvom Ústredného portálu verejnej správy (ďalej aj „ÚPVS“) do elektronickej schránky PPA (na adrese </a:t>
            </a:r>
            <a:r>
              <a:rPr lang="sk-SK" u="sng" dirty="0">
                <a:solidFill>
                  <a:schemeClr val="tx1"/>
                </a:solidFill>
                <a:hlinkClick r:id="rId2"/>
              </a:rPr>
              <a:t>www.slovensko.sk</a:t>
            </a:r>
            <a:r>
              <a:rPr lang="sk-SK" dirty="0">
                <a:solidFill>
                  <a:schemeClr val="tx1"/>
                </a:solidFill>
              </a:rPr>
              <a:t>, služba zriadená pre takéto podanie „Podávanie žiadosti o nenávratný finančný príspevok; č. 52/PRV/2022; </a:t>
            </a:r>
            <a:r>
              <a:rPr lang="sk-SK" dirty="0" err="1">
                <a:solidFill>
                  <a:schemeClr val="tx1"/>
                </a:solidFill>
              </a:rPr>
              <a:t>podopatrenie</a:t>
            </a:r>
            <a:r>
              <a:rPr lang="sk-SK" dirty="0">
                <a:solidFill>
                  <a:schemeClr val="tx1"/>
                </a:solidFill>
              </a:rPr>
              <a:t> 4.1, Pôdohospodárska platobná agentúra;“) </a:t>
            </a:r>
            <a:endParaRPr lang="sk-SK" dirty="0" smtClean="0">
              <a:solidFill>
                <a:schemeClr val="tx1"/>
              </a:solidFill>
            </a:endParaRPr>
          </a:p>
          <a:p>
            <a:pPr algn="just"/>
            <a:r>
              <a:rPr lang="sk-SK" dirty="0" smtClean="0">
                <a:solidFill>
                  <a:schemeClr val="tx1"/>
                </a:solidFill>
              </a:rPr>
              <a:t>Podrobný manuál na podávanie ŽoNFP </a:t>
            </a:r>
            <a:r>
              <a:rPr lang="sk-SK" dirty="0">
                <a:solidFill>
                  <a:schemeClr val="tx1"/>
                </a:solidFill>
              </a:rPr>
              <a:t>je zverejnený na </a:t>
            </a:r>
            <a:r>
              <a:rPr lang="sk-SK" dirty="0">
                <a:solidFill>
                  <a:schemeClr val="tx1"/>
                </a:solidFill>
                <a:hlinkClick r:id="rId3"/>
              </a:rPr>
              <a:t>https://</a:t>
            </a:r>
            <a:r>
              <a:rPr lang="sk-SK" dirty="0" smtClean="0">
                <a:solidFill>
                  <a:schemeClr val="tx1"/>
                </a:solidFill>
                <a:hlinkClick r:id="rId3"/>
              </a:rPr>
              <a:t>nsrv.sk/index.php?pl=51&amp;article=2681</a:t>
            </a:r>
            <a:endParaRPr lang="sk-SK" dirty="0" smtClean="0">
              <a:solidFill>
                <a:schemeClr val="tx1"/>
              </a:solidFill>
            </a:endParaRPr>
          </a:p>
          <a:p>
            <a:pPr algn="just"/>
            <a:endParaRPr lang="sk-SK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43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6304640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Podávanie ŽoNFP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194318"/>
            <a:ext cx="10515600" cy="4795935"/>
          </a:xfrm>
        </p:spPr>
        <p:txBody>
          <a:bodyPr>
            <a:normAutofit fontScale="77500" lnSpcReduction="20000"/>
          </a:bodyPr>
          <a:lstStyle/>
          <a:p>
            <a:r>
              <a:rPr lang="sk-SK" dirty="0"/>
              <a:t>	</a:t>
            </a:r>
          </a:p>
          <a:p>
            <a:pPr algn="just"/>
            <a:r>
              <a:rPr lang="sk-SK" dirty="0">
                <a:solidFill>
                  <a:schemeClr val="tx1"/>
                </a:solidFill>
              </a:rPr>
              <a:t>Žiadateľ postupuje pri predložení ŽoNFP do elektronickej schránky nasledovne:</a:t>
            </a:r>
          </a:p>
          <a:p>
            <a:pPr lvl="0" algn="just"/>
            <a:r>
              <a:rPr lang="sk-SK" dirty="0">
                <a:solidFill>
                  <a:schemeClr val="tx1"/>
                </a:solidFill>
              </a:rPr>
              <a:t>- vyplní zverejnený formulár ŽoNFP na portáli </a:t>
            </a:r>
            <a:r>
              <a:rPr lang="sk-SK" b="1" dirty="0">
                <a:solidFill>
                  <a:schemeClr val="tx1"/>
                </a:solidFill>
              </a:rPr>
              <a:t> </a:t>
            </a:r>
            <a:r>
              <a:rPr lang="sk-SK" b="1" u="sng" dirty="0">
                <a:solidFill>
                  <a:schemeClr val="tx1"/>
                </a:solidFill>
                <a:hlinkClick r:id="rId2"/>
              </a:rPr>
              <a:t>slovensko.sk</a:t>
            </a:r>
            <a:r>
              <a:rPr lang="sk-SK" b="1" dirty="0">
                <a:solidFill>
                  <a:schemeClr val="tx1"/>
                </a:solidFill>
              </a:rPr>
              <a:t> </a:t>
            </a:r>
            <a:endParaRPr lang="sk-SK" dirty="0">
              <a:solidFill>
                <a:schemeClr val="tx1"/>
              </a:solidFill>
            </a:endParaRPr>
          </a:p>
          <a:p>
            <a:pPr lvl="0" algn="just"/>
            <a:r>
              <a:rPr lang="sk-SK" dirty="0">
                <a:solidFill>
                  <a:schemeClr val="tx1"/>
                </a:solidFill>
              </a:rPr>
              <a:t>- autorizuje </a:t>
            </a:r>
            <a:r>
              <a:rPr lang="sk-SK" b="1" dirty="0">
                <a:solidFill>
                  <a:schemeClr val="tx1"/>
                </a:solidFill>
              </a:rPr>
              <a:t>formulár ŽoNFP</a:t>
            </a:r>
            <a:r>
              <a:rPr lang="sk-SK" dirty="0">
                <a:solidFill>
                  <a:schemeClr val="tx1"/>
                </a:solidFill>
              </a:rPr>
              <a:t>, resp. aj prílohy vyžadujúce autorizáciu kvalifikovaným elektronickým podpisom a odošle ho </a:t>
            </a:r>
            <a:r>
              <a:rPr lang="sk-SK" b="1" dirty="0">
                <a:solidFill>
                  <a:schemeClr val="tx1"/>
                </a:solidFill>
              </a:rPr>
              <a:t>spoločne s ostatnými prílohami</a:t>
            </a:r>
            <a:r>
              <a:rPr lang="sk-SK" dirty="0">
                <a:solidFill>
                  <a:schemeClr val="tx1"/>
                </a:solidFill>
              </a:rPr>
              <a:t> do elektronickej schránky PPA; tzn. žiadateľ povinné prílohy k ŽoNFP zasiela do elektronickej schránky PPA súčasne s formulárom ŽoNFP a v prípade prekročenia maximálnej kapacity elektronicky odoslanej správy prípadným </a:t>
            </a:r>
            <a:r>
              <a:rPr lang="sk-SK" dirty="0" err="1">
                <a:solidFill>
                  <a:schemeClr val="tx1"/>
                </a:solidFill>
              </a:rPr>
              <a:t>doposlaním</a:t>
            </a:r>
            <a:r>
              <a:rPr lang="sk-SK" dirty="0">
                <a:solidFill>
                  <a:schemeClr val="tx1"/>
                </a:solidFill>
              </a:rPr>
              <a:t> príloh prostredníctvom služby „</a:t>
            </a:r>
            <a:r>
              <a:rPr lang="sk-SK" dirty="0" err="1">
                <a:solidFill>
                  <a:schemeClr val="tx1"/>
                </a:solidFill>
              </a:rPr>
              <a:t>Doposlanie</a:t>
            </a:r>
            <a:r>
              <a:rPr lang="sk-SK" dirty="0">
                <a:solidFill>
                  <a:schemeClr val="tx1"/>
                </a:solidFill>
              </a:rPr>
              <a:t> príloh k ŽoNFP“</a:t>
            </a:r>
          </a:p>
          <a:p>
            <a:pPr lvl="0" algn="just"/>
            <a:r>
              <a:rPr lang="sk-SK" dirty="0">
                <a:solidFill>
                  <a:schemeClr val="tx1"/>
                </a:solidFill>
              </a:rPr>
              <a:t>- autorizácia formuláru ŽoNFP a príloh vyžadujúcich autorizáciu kvalifikovaným elektronickým podpisom prebieha priamo </a:t>
            </a:r>
            <a:r>
              <a:rPr lang="sk-SK" b="1" dirty="0">
                <a:solidFill>
                  <a:schemeClr val="tx1"/>
                </a:solidFill>
              </a:rPr>
              <a:t>v prostredí ÚPVS</a:t>
            </a:r>
            <a:endParaRPr lang="sk-SK" dirty="0">
              <a:solidFill>
                <a:schemeClr val="tx1"/>
              </a:solidFill>
            </a:endParaRPr>
          </a:p>
          <a:p>
            <a:pPr lvl="0" algn="just"/>
            <a:r>
              <a:rPr lang="sk-SK" dirty="0">
                <a:solidFill>
                  <a:schemeClr val="tx1"/>
                </a:solidFill>
              </a:rPr>
              <a:t>- v prípade ak formulár ŽoNFP a prílohy k formuláru ŽoNFP </a:t>
            </a:r>
            <a:r>
              <a:rPr lang="sk-SK" b="1" dirty="0">
                <a:solidFill>
                  <a:schemeClr val="tx1"/>
                </a:solidFill>
              </a:rPr>
              <a:t>presahujú maximálnu kapacitu elektronicky odoslanej správy (50 MB)</a:t>
            </a:r>
            <a:r>
              <a:rPr lang="sk-SK" dirty="0">
                <a:solidFill>
                  <a:schemeClr val="tx1"/>
                </a:solidFill>
              </a:rPr>
              <a:t>, žiadateľ zasiela cez portál </a:t>
            </a:r>
            <a:r>
              <a:rPr lang="sk-SK" b="1" u="sng" dirty="0">
                <a:solidFill>
                  <a:schemeClr val="tx1"/>
                </a:solidFill>
                <a:hlinkClick r:id="rId2"/>
              </a:rPr>
              <a:t>slovensko.sk</a:t>
            </a:r>
            <a:r>
              <a:rPr lang="sk-SK" dirty="0">
                <a:solidFill>
                  <a:schemeClr val="tx1"/>
                </a:solidFill>
              </a:rPr>
              <a:t> formulár ŽoNFP a prílohy k formuláru ŽoNFP do elektronickej schránky </a:t>
            </a:r>
            <a:r>
              <a:rPr lang="sk-SK" u="sng" dirty="0">
                <a:solidFill>
                  <a:schemeClr val="tx1"/>
                </a:solidFill>
              </a:rPr>
              <a:t>PPA podľa poradia uvedenom v časti „C“ formuláru ŽoNFP pričom v prednostne prikladá prílohy označené vo formulári ŽoNFP ako povinné až do naplnenia kapacity elektronicky odoslanej správy (50 MB)</a:t>
            </a:r>
            <a:endParaRPr lang="sk-SK" dirty="0">
              <a:solidFill>
                <a:schemeClr val="tx1"/>
              </a:solidFill>
            </a:endParaRPr>
          </a:p>
          <a:p>
            <a:pPr algn="just"/>
            <a:r>
              <a:rPr lang="sk-SK" dirty="0">
                <a:solidFill>
                  <a:schemeClr val="tx1"/>
                </a:solidFill>
              </a:rPr>
              <a:t>Pod autorizáciou sa rozumie vyjadrenie súhlasu s obsahom právneho úkonu a s vykonaním tohto právneho úkonu v elektronickej podobe. Autorizácia je viazaná ku konkrétnemu úkonu a je potrebná vtedy, ak daný úkon, dané podanie alebo príloha, vyžaduje podpis. Zároveň musí byť jednoznačné, k akému dokumentu sa autorizácia viaže.</a:t>
            </a:r>
            <a:endParaRPr lang="sk-SK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44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1580989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r>
              <a:rPr lang="sk-SK" sz="4400" b="1" dirty="0">
                <a:solidFill>
                  <a:schemeClr val="accent6">
                    <a:lumMod val="75000"/>
                  </a:schemeClr>
                </a:solidFill>
              </a:rPr>
              <a:t>Podávanie ŽoNFP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 lnSpcReduction="10000"/>
          </a:bodyPr>
          <a:lstStyle/>
          <a:p>
            <a:pPr algn="just"/>
            <a:r>
              <a:rPr lang="sk-SK" dirty="0">
                <a:solidFill>
                  <a:schemeClr val="tx1"/>
                </a:solidFill>
              </a:rPr>
              <a:t>v prípade, že aj veľkosť povinných príloh prekračuje maximálnu kapacitu elektronicky odoslanej správy (50 MB), žiadateľ niektoré povinné prílohy predloží ako </a:t>
            </a:r>
            <a:r>
              <a:rPr lang="sk-SK" dirty="0" err="1">
                <a:solidFill>
                  <a:schemeClr val="tx1"/>
                </a:solidFill>
              </a:rPr>
              <a:t>sken</a:t>
            </a:r>
            <a:r>
              <a:rPr lang="sk-SK" dirty="0">
                <a:solidFill>
                  <a:schemeClr val="tx1"/>
                </a:solidFill>
              </a:rPr>
              <a:t> prvej strany tak aby nebola prekročená kapacita elektronicky odoslanej správy. Kompletné povinné prílohy vrátane ostatných príloh, ktoré neboli predložené v rámci formuláru </a:t>
            </a:r>
            <a:r>
              <a:rPr lang="sk-SK" dirty="0" err="1">
                <a:solidFill>
                  <a:schemeClr val="tx1"/>
                </a:solidFill>
              </a:rPr>
              <a:t>ŽoNFP</a:t>
            </a:r>
            <a:r>
              <a:rPr lang="sk-SK" dirty="0">
                <a:solidFill>
                  <a:schemeClr val="tx1"/>
                </a:solidFill>
              </a:rPr>
              <a:t> žiadateľ predloží prostredníctvom služby „</a:t>
            </a:r>
            <a:r>
              <a:rPr lang="sk-SK" dirty="0" err="1">
                <a:solidFill>
                  <a:schemeClr val="tx1"/>
                </a:solidFill>
              </a:rPr>
              <a:t>Doposlanie</a:t>
            </a:r>
            <a:r>
              <a:rPr lang="sk-SK" dirty="0">
                <a:solidFill>
                  <a:schemeClr val="tx1"/>
                </a:solidFill>
              </a:rPr>
              <a:t> príloh k </a:t>
            </a:r>
            <a:r>
              <a:rPr lang="sk-SK" dirty="0" err="1">
                <a:solidFill>
                  <a:schemeClr val="tx1"/>
                </a:solidFill>
              </a:rPr>
              <a:t>ŽoNFP</a:t>
            </a:r>
            <a:r>
              <a:rPr lang="sk-SK" dirty="0">
                <a:solidFill>
                  <a:schemeClr val="tx1"/>
                </a:solidFill>
              </a:rPr>
              <a:t>“.  </a:t>
            </a:r>
          </a:p>
          <a:p>
            <a:pPr algn="just"/>
            <a:r>
              <a:rPr lang="sk-SK" dirty="0">
                <a:solidFill>
                  <a:schemeClr val="tx1"/>
                </a:solidFill>
              </a:rPr>
              <a:t>Maximálnu kapacita elektronicky odoslaného </a:t>
            </a:r>
            <a:r>
              <a:rPr lang="sk-SK" dirty="0" err="1">
                <a:solidFill>
                  <a:schemeClr val="tx1"/>
                </a:solidFill>
              </a:rPr>
              <a:t>doposlania</a:t>
            </a:r>
            <a:r>
              <a:rPr lang="sk-SK" dirty="0">
                <a:solidFill>
                  <a:schemeClr val="tx1"/>
                </a:solidFill>
              </a:rPr>
              <a:t> je 35 MB. Službu </a:t>
            </a:r>
            <a:r>
              <a:rPr lang="sk-SK" dirty="0" err="1">
                <a:solidFill>
                  <a:schemeClr val="tx1"/>
                </a:solidFill>
              </a:rPr>
              <a:t>doposlania</a:t>
            </a:r>
            <a:r>
              <a:rPr lang="sk-SK" dirty="0">
                <a:solidFill>
                  <a:schemeClr val="tx1"/>
                </a:solidFill>
              </a:rPr>
              <a:t> je možné využiť viacnásobne. Pre správnu identifikáciu a priradenie </a:t>
            </a:r>
            <a:r>
              <a:rPr lang="sk-SK" dirty="0" err="1">
                <a:solidFill>
                  <a:schemeClr val="tx1"/>
                </a:solidFill>
              </a:rPr>
              <a:t>doposlaní</a:t>
            </a:r>
            <a:r>
              <a:rPr lang="sk-SK" dirty="0">
                <a:solidFill>
                  <a:schemeClr val="tx1"/>
                </a:solidFill>
              </a:rPr>
              <a:t> k odoslanému formuláru ŽoNFP je potrebné v </a:t>
            </a:r>
            <a:r>
              <a:rPr lang="sk-SK" dirty="0" err="1">
                <a:solidFill>
                  <a:schemeClr val="tx1"/>
                </a:solidFill>
              </a:rPr>
              <a:t>doposlaniach</a:t>
            </a:r>
            <a:r>
              <a:rPr lang="sk-SK" dirty="0">
                <a:solidFill>
                  <a:schemeClr val="tx1"/>
                </a:solidFill>
              </a:rPr>
              <a:t> príloh uviesť „</a:t>
            </a:r>
            <a:r>
              <a:rPr lang="sk-SK" dirty="0" err="1">
                <a:solidFill>
                  <a:schemeClr val="tx1"/>
                </a:solidFill>
              </a:rPr>
              <a:t>MessageID</a:t>
            </a:r>
            <a:r>
              <a:rPr lang="sk-SK" dirty="0">
                <a:solidFill>
                  <a:schemeClr val="tx1"/>
                </a:solidFill>
              </a:rPr>
              <a:t>“ z Technických informácií o správe odoslaného formuláru ŽoNFP.</a:t>
            </a:r>
            <a:endParaRPr lang="sk-SK" sz="2400" dirty="0">
              <a:solidFill>
                <a:schemeClr val="tx1"/>
              </a:solidFill>
            </a:endParaRPr>
          </a:p>
          <a:p>
            <a:pPr algn="just"/>
            <a:r>
              <a:rPr lang="sk-SK" dirty="0" err="1">
                <a:solidFill>
                  <a:schemeClr val="tx1"/>
                </a:solidFill>
              </a:rPr>
              <a:t>MessageID</a:t>
            </a:r>
            <a:r>
              <a:rPr lang="sk-SK" dirty="0">
                <a:solidFill>
                  <a:schemeClr val="tx1"/>
                </a:solidFill>
              </a:rPr>
              <a:t> sa nachádza v záložke „Viac“ odoslanej správy v časti „Zobraziť technické informácie o správe“.</a:t>
            </a:r>
            <a:endParaRPr lang="sk-SK" sz="280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45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279419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/>
          </a:bodyPr>
          <a:lstStyle/>
          <a:p>
            <a:r>
              <a:rPr lang="sk-SK" dirty="0"/>
              <a:t>	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46</a:t>
            </a:fld>
            <a:endParaRPr lang="sk-SK"/>
          </a:p>
        </p:txBody>
      </p:sp>
      <p:pic>
        <p:nvPicPr>
          <p:cNvPr id="8" name="Obrázok 7" descr="Výr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37" y="328323"/>
            <a:ext cx="8860340" cy="6194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13525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/>
          </a:bodyPr>
          <a:lstStyle/>
          <a:p>
            <a:r>
              <a:rPr lang="sk-SK" dirty="0"/>
              <a:t>	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47</a:t>
            </a:fld>
            <a:endParaRPr lang="sk-SK"/>
          </a:p>
        </p:txBody>
      </p:sp>
      <p:pic>
        <p:nvPicPr>
          <p:cNvPr id="6" name="Obrázok 5" descr="Výr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52" y="270379"/>
            <a:ext cx="8511048" cy="6208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7995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328323"/>
            <a:ext cx="10515600" cy="965260"/>
          </a:xfrm>
        </p:spPr>
        <p:txBody>
          <a:bodyPr>
            <a:normAutofit/>
          </a:bodyPr>
          <a:lstStyle/>
          <a:p>
            <a:endParaRPr lang="sk-SK" sz="5400" b="1" dirty="0"/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/>
          </a:bodyPr>
          <a:lstStyle/>
          <a:p>
            <a:r>
              <a:rPr lang="sk-SK" dirty="0"/>
              <a:t>	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48</a:t>
            </a:fld>
            <a:endParaRPr lang="sk-SK"/>
          </a:p>
        </p:txBody>
      </p:sp>
      <p:pic>
        <p:nvPicPr>
          <p:cNvPr id="8" name="Obrázok 7" descr="Výr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3469" y="-63373"/>
            <a:ext cx="6696635" cy="6858000"/>
          </a:xfrm>
          <a:prstGeom prst="rect">
            <a:avLst/>
          </a:prstGeom>
        </p:spPr>
      </p:pic>
      <p:pic>
        <p:nvPicPr>
          <p:cNvPr id="7" name="Obrázok 6" descr="Výrez obrazov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8829" y="159428"/>
            <a:ext cx="5760156" cy="6412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98301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1434353"/>
            <a:ext cx="10515600" cy="4267707"/>
          </a:xfrm>
        </p:spPr>
        <p:txBody>
          <a:bodyPr>
            <a:normAutofit/>
          </a:bodyPr>
          <a:lstStyle/>
          <a:p>
            <a:r>
              <a:rPr lang="sk-SK" dirty="0"/>
              <a:t>	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dirty="0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49</a:t>
            </a:fld>
            <a:endParaRPr lang="sk-SK"/>
          </a:p>
        </p:txBody>
      </p:sp>
      <p:pic>
        <p:nvPicPr>
          <p:cNvPr id="7" name="Obrázok 6" descr="Výr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76" y="99934"/>
            <a:ext cx="5624424" cy="6693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74308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3591" y="1748117"/>
            <a:ext cx="10515600" cy="1155887"/>
          </a:xfrm>
        </p:spPr>
        <p:txBody>
          <a:bodyPr/>
          <a:lstStyle/>
          <a:p>
            <a:pPr algn="ctr"/>
            <a:r>
              <a:rPr lang="sk-SK" dirty="0">
                <a:solidFill>
                  <a:schemeClr val="accent6">
                    <a:lumMod val="75000"/>
                  </a:schemeClr>
                </a:solidFill>
              </a:rPr>
              <a:t>Ďakujeme za pozornosť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742203" y="3531628"/>
            <a:ext cx="10515600" cy="1500187"/>
          </a:xfrm>
        </p:spPr>
        <p:txBody>
          <a:bodyPr>
            <a:normAutofit/>
          </a:bodyPr>
          <a:lstStyle/>
          <a:p>
            <a:pPr algn="r"/>
            <a:r>
              <a:rPr lang="sk-SK" sz="3600" dirty="0">
                <a:solidFill>
                  <a:schemeClr val="tx1"/>
                </a:solidFill>
              </a:rPr>
              <a:t>info@apa.sk</a:t>
            </a: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F41C-234E-574F-9813-83C5D9859078}" type="slidenum">
              <a:rPr lang="sk-SK" smtClean="0"/>
              <a:t>50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9313547"/>
      </p:ext>
    </p:extLst>
  </p:cSld>
  <p:clrMapOvr>
    <a:masterClrMapping/>
  </p:clrMapOvr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1284</TotalTime>
  <Words>4052</Words>
  <Application>Microsoft Office PowerPoint</Application>
  <PresentationFormat>Širokouhlá</PresentationFormat>
  <Paragraphs>274</Paragraphs>
  <Slides>50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50</vt:i4>
      </vt:variant>
    </vt:vector>
  </HeadingPairs>
  <TitlesOfParts>
    <vt:vector size="56" baseType="lpstr">
      <vt:lpstr>Arial</vt:lpstr>
      <vt:lpstr>Calibri</vt:lpstr>
      <vt:lpstr>Calibri Light</vt:lpstr>
      <vt:lpstr>Times New Roman</vt:lpstr>
      <vt:lpstr>Wingdings</vt:lpstr>
      <vt:lpstr>Motív balíka Office</vt:lpstr>
      <vt:lpstr>Prezentácia programu PowerPoint</vt:lpstr>
      <vt:lpstr>  Výzva 51/PRV/2021</vt:lpstr>
      <vt:lpstr>Oblasti</vt:lpstr>
      <vt:lpstr>Výška oprávnených výdavkov na jeden projekt </vt:lpstr>
      <vt:lpstr>Povolený počet predložených ŽoNFP na žiadateľa</vt:lpstr>
      <vt:lpstr>Spôsob financovania </vt:lpstr>
      <vt:lpstr>Oprávnenosť žiadateľa</vt:lpstr>
      <vt:lpstr>Oprávnené projekty</vt:lpstr>
      <vt:lpstr>Oprávnenosť aktivít</vt:lpstr>
      <vt:lpstr>Oprávnenosť aktivít</vt:lpstr>
      <vt:lpstr>Oprávnenosť aktivít</vt:lpstr>
      <vt:lpstr>Zmeny v aktualizácii č. 2:</vt:lpstr>
      <vt:lpstr>Zmeny v aktualizácii č. 2:</vt:lpstr>
      <vt:lpstr>Technické informácie</vt:lpstr>
      <vt:lpstr>Technické informácie</vt:lpstr>
      <vt:lpstr>Výzva 52/PRV/2022</vt:lpstr>
      <vt:lpstr>Oblasti</vt:lpstr>
      <vt:lpstr>Výška oprávnených výdavkov na jeden projekt </vt:lpstr>
      <vt:lpstr>Výška oprávnených výdavkov na jeden projekt </vt:lpstr>
      <vt:lpstr>Výška oprávnených výdavkov na jeden projekt </vt:lpstr>
      <vt:lpstr>Povolený počet predložených ŽoNFP na žiadateľa</vt:lpstr>
      <vt:lpstr>Spôsob financovania </vt:lpstr>
      <vt:lpstr>Oprávnenosť žiadateľa</vt:lpstr>
      <vt:lpstr>Oprávnenosť žiadateľa</vt:lpstr>
      <vt:lpstr>Oprávnenosť žiadateľa</vt:lpstr>
      <vt:lpstr>Oprávnenosť aktivít</vt:lpstr>
      <vt:lpstr>Oprávnenosť aktivít</vt:lpstr>
      <vt:lpstr>Zmeny v aktualizácii č. 1:</vt:lpstr>
      <vt:lpstr>Zmeny v aktualizácii č. 1:</vt:lpstr>
      <vt:lpstr>Technické informácie</vt:lpstr>
      <vt:lpstr>Technické informácie</vt:lpstr>
      <vt:lpstr>Katalóg</vt:lpstr>
      <vt:lpstr>Katalóg – úvodná stránka</vt:lpstr>
      <vt:lpstr>Katalóg – výber kategórie</vt:lpstr>
      <vt:lpstr>Katalóg – položky pri stavbách pre hovädzí dobytok </vt:lpstr>
      <vt:lpstr>Katalóg – maštaľ pre mladý dobytok, minimálne požiadavky na stavbu, výber 2 položiek vybavenia pre 10 ustajňovacích miest</vt:lpstr>
      <vt:lpstr>Katalóg – sumár vybranej stavby</vt:lpstr>
      <vt:lpstr>Katalóg – sumár všetkých vybraných stavieb, môže byť aj viac, nemusí byť iba 1</vt:lpstr>
      <vt:lpstr>Katalóg – po ukončení a uložení sa zobrazí ID a tlačidlo na generovanie PDF, to si treba stiahnuť – príloha k ŽoNFP, ak zabudnete, treba zopakovať, je to neobmedzené.</vt:lpstr>
      <vt:lpstr>Katalóg – ukážka PDF (iba úvodná strana, je ich viac)  - je tam aj ID kalkulácie, netreba si ho odpisovať z predchádzajúcej obrazovky</vt:lpstr>
      <vt:lpstr>systém JOSEPHINE</vt:lpstr>
      <vt:lpstr>JOSEPHINE</vt:lpstr>
      <vt:lpstr>Podávanie ŽoNFP</vt:lpstr>
      <vt:lpstr>Podávanie ŽoNFP</vt:lpstr>
      <vt:lpstr>Podávanie ŽoNFP</vt:lpstr>
      <vt:lpstr>Prezentácia programu PowerPoint</vt:lpstr>
      <vt:lpstr>Prezentácia programu PowerPoint</vt:lpstr>
      <vt:lpstr>Prezentácia programu PowerPoint</vt:lpstr>
      <vt:lpstr>Prezentácia programu PowerPoint</vt:lpstr>
      <vt:lpstr>Ďakujeme za pozornosť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Aktuálne témy PPA</dc:title>
  <dc:creator>Paulina Osvaldova</dc:creator>
  <cp:lastModifiedBy>Ševc Martin</cp:lastModifiedBy>
  <cp:revision>104</cp:revision>
  <cp:lastPrinted>2022-03-09T12:54:54Z</cp:lastPrinted>
  <dcterms:created xsi:type="dcterms:W3CDTF">2021-11-02T07:12:24Z</dcterms:created>
  <dcterms:modified xsi:type="dcterms:W3CDTF">2022-04-04T11:58:39Z</dcterms:modified>
</cp:coreProperties>
</file>